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handoutMasterIdLst>
    <p:handoutMasterId r:id="rId39"/>
  </p:handoutMasterIdLst>
  <p:sldIdLst>
    <p:sldId id="362" r:id="rId5"/>
    <p:sldId id="419" r:id="rId6"/>
    <p:sldId id="420" r:id="rId7"/>
    <p:sldId id="421"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434" r:id="rId21"/>
    <p:sldId id="435" r:id="rId22"/>
    <p:sldId id="436" r:id="rId23"/>
    <p:sldId id="437" r:id="rId24"/>
    <p:sldId id="438" r:id="rId25"/>
    <p:sldId id="439" r:id="rId26"/>
    <p:sldId id="440" r:id="rId27"/>
    <p:sldId id="441" r:id="rId28"/>
    <p:sldId id="442" r:id="rId29"/>
    <p:sldId id="443" r:id="rId30"/>
    <p:sldId id="444" r:id="rId31"/>
    <p:sldId id="445" r:id="rId32"/>
    <p:sldId id="446" r:id="rId33"/>
    <p:sldId id="447" r:id="rId34"/>
    <p:sldId id="448" r:id="rId35"/>
    <p:sldId id="449" r:id="rId36"/>
    <p:sldId id="45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JAFOVA Bilgeyis (RTD-EXT)" initials="NB(" lastIdx="1" clrIdx="0">
    <p:extLst>
      <p:ext uri="{19B8F6BF-5375-455C-9EA6-DF929625EA0E}">
        <p15:presenceInfo xmlns:p15="http://schemas.microsoft.com/office/powerpoint/2012/main" userId="S-1-5-21-1606980848-2025429265-839522115-1048166" providerId="AD"/>
      </p:ext>
    </p:extLst>
  </p:cmAuthor>
  <p:cmAuthor id="2" name="BA TRUNG Arya-Marie (RTD)" initials="BTA(" lastIdx="1" clrIdx="1">
    <p:extLst>
      <p:ext uri="{19B8F6BF-5375-455C-9EA6-DF929625EA0E}">
        <p15:presenceInfo xmlns:p15="http://schemas.microsoft.com/office/powerpoint/2012/main" userId="S-1-5-21-1606980848-2025429265-839522115-9840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94"/>
    <a:srgbClr val="931680"/>
    <a:srgbClr val="9BD4F0"/>
    <a:srgbClr val="034EA2"/>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83EA7-8222-42C4-8C6A-A453A411A96E}" v="3" dt="2021-06-07T13:50:39.038"/>
    <p1510:client id="{295A4FD0-A4C1-4E1B-A540-D6207260BAF7}" v="53" dt="2021-06-07T14:33:31.015"/>
    <p1510:client id="{78B1374D-91A5-481D-841E-2D8C090979CD}" v="15" dt="2021-06-08T13:01:51.508"/>
    <p1510:client id="{8581367C-9602-468D-AE9C-55358A7D1783}" v="5" dt="2021-06-08T08:10:29.208"/>
    <p1510:client id="{9F3398B2-7884-49BF-A62B-644324D02857}" v="3" dt="2021-06-07T13:22:58.056"/>
    <p1510:client id="{A5D3493D-4320-429F-8D2A-EE76E5CAF9E4}" v="10" dt="2021-06-07T15:12:59.989"/>
    <p1510:client id="{B22B64A4-8E45-480D-9E28-4D755F2D2B75}" v="738" dt="2021-06-07T13:42:14.247"/>
    <p1510:client id="{DA89017F-28C3-4251-BE9D-844B02B33926}" v="19" dt="2021-06-08T08:49:54.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660"/>
  </p:normalViewPr>
  <p:slideViewPr>
    <p:cSldViewPr snapToGrid="0">
      <p:cViewPr varScale="1">
        <p:scale>
          <a:sx n="105" d="100"/>
          <a:sy n="105" d="100"/>
        </p:scale>
        <p:origin x="786" y="114"/>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121"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12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 TRUNG Arya-Marie (RTD)" userId="S::arya-marie.ba-trung@ec.europa.eu::bd8aaba4-199e-4d55-859e-da68c0b04599" providerId="AD" clId="Web-{A5D3493D-4320-429F-8D2A-EE76E5CAF9E4}"/>
    <pc:docChg chg="delSld modSld">
      <pc:chgData name="BA TRUNG Arya-Marie (RTD)" userId="S::arya-marie.ba-trung@ec.europa.eu::bd8aaba4-199e-4d55-859e-da68c0b04599" providerId="AD" clId="Web-{A5D3493D-4320-429F-8D2A-EE76E5CAF9E4}" dt="2021-06-07T15:12:59.989" v="9"/>
      <pc:docMkLst>
        <pc:docMk/>
      </pc:docMkLst>
      <pc:sldChg chg="modSp">
        <pc:chgData name="BA TRUNG Arya-Marie (RTD)" userId="S::arya-marie.ba-trung@ec.europa.eu::bd8aaba4-199e-4d55-859e-da68c0b04599" providerId="AD" clId="Web-{A5D3493D-4320-429F-8D2A-EE76E5CAF9E4}" dt="2021-06-07T15:09:44.062" v="8" actId="20577"/>
        <pc:sldMkLst>
          <pc:docMk/>
          <pc:sldMk cId="975458589" sldId="408"/>
        </pc:sldMkLst>
        <pc:spChg chg="mod">
          <ac:chgData name="BA TRUNG Arya-Marie (RTD)" userId="S::arya-marie.ba-trung@ec.europa.eu::bd8aaba4-199e-4d55-859e-da68c0b04599" providerId="AD" clId="Web-{A5D3493D-4320-429F-8D2A-EE76E5CAF9E4}" dt="2021-06-07T15:09:44.062" v="8" actId="20577"/>
          <ac:spMkLst>
            <pc:docMk/>
            <pc:sldMk cId="975458589" sldId="408"/>
            <ac:spMk id="2" creationId="{00000000-0000-0000-0000-000000000000}"/>
          </ac:spMkLst>
        </pc:spChg>
      </pc:sldChg>
      <pc:sldChg chg="del">
        <pc:chgData name="BA TRUNG Arya-Marie (RTD)" userId="S::arya-marie.ba-trung@ec.europa.eu::bd8aaba4-199e-4d55-859e-da68c0b04599" providerId="AD" clId="Web-{A5D3493D-4320-429F-8D2A-EE76E5CAF9E4}" dt="2021-06-07T15:12:59.989" v="9"/>
        <pc:sldMkLst>
          <pc:docMk/>
          <pc:sldMk cId="2715876884" sldId="409"/>
        </pc:sldMkLst>
      </pc:sldChg>
    </pc:docChg>
  </pc:docChgLst>
  <pc:docChgLst>
    <pc:chgData name="BA TRUNG Arya-Marie (RTD)" userId="S::arya-marie.ba-trung@ec.europa.eu::bd8aaba4-199e-4d55-859e-da68c0b04599" providerId="AD" clId="Web-{00A83EA7-8222-42C4-8C6A-A453A411A96E}"/>
    <pc:docChg chg="delSld modSld">
      <pc:chgData name="BA TRUNG Arya-Marie (RTD)" userId="S::arya-marie.ba-trung@ec.europa.eu::bd8aaba4-199e-4d55-859e-da68c0b04599" providerId="AD" clId="Web-{00A83EA7-8222-42C4-8C6A-A453A411A96E}" dt="2021-06-07T13:50:39.038" v="1"/>
      <pc:docMkLst>
        <pc:docMk/>
      </pc:docMkLst>
      <pc:sldChg chg="addSp modSp del">
        <pc:chgData name="BA TRUNG Arya-Marie (RTD)" userId="S::arya-marie.ba-trung@ec.europa.eu::bd8aaba4-199e-4d55-859e-da68c0b04599" providerId="AD" clId="Web-{00A83EA7-8222-42C4-8C6A-A453A411A96E}" dt="2021-06-07T13:50:39.038" v="1"/>
        <pc:sldMkLst>
          <pc:docMk/>
          <pc:sldMk cId="1237682664" sldId="366"/>
        </pc:sldMkLst>
        <pc:picChg chg="add mod">
          <ac:chgData name="BA TRUNG Arya-Marie (RTD)" userId="S::arya-marie.ba-trung@ec.europa.eu::bd8aaba4-199e-4d55-859e-da68c0b04599" providerId="AD" clId="Web-{00A83EA7-8222-42C4-8C6A-A453A411A96E}" dt="2021-06-07T13:50:29.116" v="0"/>
          <ac:picMkLst>
            <pc:docMk/>
            <pc:sldMk cId="1237682664" sldId="366"/>
            <ac:picMk id="4" creationId="{2D665ADA-A714-4D53-B589-4C189F4F5CCC}"/>
          </ac:picMkLst>
        </pc:picChg>
      </pc:sldChg>
    </pc:docChg>
  </pc:docChgLst>
  <pc:docChgLst>
    <pc:chgData name="BA TRUNG Arya-Marie (RTD)" userId="S::arya-marie.ba-trung@ec.europa.eu::bd8aaba4-199e-4d55-859e-da68c0b04599" providerId="AD" clId="Web-{78B1374D-91A5-481D-841E-2D8C090979CD}"/>
    <pc:docChg chg="addSld modSld">
      <pc:chgData name="BA TRUNG Arya-Marie (RTD)" userId="S::arya-marie.ba-trung@ec.europa.eu::bd8aaba4-199e-4d55-859e-da68c0b04599" providerId="AD" clId="Web-{78B1374D-91A5-481D-841E-2D8C090979CD}" dt="2021-06-08T13:01:51.508" v="13" actId="20577"/>
      <pc:docMkLst>
        <pc:docMk/>
      </pc:docMkLst>
      <pc:sldChg chg="modSp new">
        <pc:chgData name="BA TRUNG Arya-Marie (RTD)" userId="S::arya-marie.ba-trung@ec.europa.eu::bd8aaba4-199e-4d55-859e-da68c0b04599" providerId="AD" clId="Web-{78B1374D-91A5-481D-841E-2D8C090979CD}" dt="2021-06-08T13:01:51.508" v="13" actId="20577"/>
        <pc:sldMkLst>
          <pc:docMk/>
          <pc:sldMk cId="3511813482" sldId="418"/>
        </pc:sldMkLst>
        <pc:spChg chg="mod">
          <ac:chgData name="BA TRUNG Arya-Marie (RTD)" userId="S::arya-marie.ba-trung@ec.europa.eu::bd8aaba4-199e-4d55-859e-da68c0b04599" providerId="AD" clId="Web-{78B1374D-91A5-481D-841E-2D8C090979CD}" dt="2021-06-08T13:01:51.508" v="13" actId="20577"/>
          <ac:spMkLst>
            <pc:docMk/>
            <pc:sldMk cId="3511813482" sldId="418"/>
            <ac:spMk id="2" creationId="{18E6BB08-9562-4514-8D12-80D75A3E768F}"/>
          </ac:spMkLst>
        </pc:spChg>
        <pc:spChg chg="mod">
          <ac:chgData name="BA TRUNG Arya-Marie (RTD)" userId="S::arya-marie.ba-trung@ec.europa.eu::bd8aaba4-199e-4d55-859e-da68c0b04599" providerId="AD" clId="Web-{78B1374D-91A5-481D-841E-2D8C090979CD}" dt="2021-06-08T13:01:43.727" v="12" actId="20577"/>
          <ac:spMkLst>
            <pc:docMk/>
            <pc:sldMk cId="3511813482" sldId="418"/>
            <ac:spMk id="3" creationId="{2A363F95-1BB8-4192-9B5B-26DF687ACB8F}"/>
          </ac:spMkLst>
        </pc:spChg>
      </pc:sldChg>
    </pc:docChg>
  </pc:docChgLst>
  <pc:docChgLst>
    <pc:chgData name="LYSSANDRIDES Georgios (RTD)" userId="S::georgios.lyssandrides@ec.europa.eu::36a2d069-6590-46d4-b59e-0d02a85a53e3" providerId="AD" clId="Web-{9F3398B2-7884-49BF-A62B-644324D02857}"/>
    <pc:docChg chg="modSld">
      <pc:chgData name="LYSSANDRIDES Georgios (RTD)" userId="S::georgios.lyssandrides@ec.europa.eu::36a2d069-6590-46d4-b59e-0d02a85a53e3" providerId="AD" clId="Web-{9F3398B2-7884-49BF-A62B-644324D02857}" dt="2021-06-07T13:22:58.056" v="1"/>
      <pc:docMkLst>
        <pc:docMk/>
      </pc:docMkLst>
      <pc:sldChg chg="addSp delSp modSp">
        <pc:chgData name="LYSSANDRIDES Georgios (RTD)" userId="S::georgios.lyssandrides@ec.europa.eu::36a2d069-6590-46d4-b59e-0d02a85a53e3" providerId="AD" clId="Web-{9F3398B2-7884-49BF-A62B-644324D02857}" dt="2021-06-07T13:22:58.056" v="1"/>
        <pc:sldMkLst>
          <pc:docMk/>
          <pc:sldMk cId="1237682664" sldId="366"/>
        </pc:sldMkLst>
        <pc:picChg chg="add del mod">
          <ac:chgData name="LYSSANDRIDES Georgios (RTD)" userId="S::georgios.lyssandrides@ec.europa.eu::36a2d069-6590-46d4-b59e-0d02a85a53e3" providerId="AD" clId="Web-{9F3398B2-7884-49BF-A62B-644324D02857}" dt="2021-06-07T13:22:58.056" v="1"/>
          <ac:picMkLst>
            <pc:docMk/>
            <pc:sldMk cId="1237682664" sldId="366"/>
            <ac:picMk id="4" creationId="{67EF9E4F-8B03-4AD6-80AD-6C6EC9C31473}"/>
          </ac:picMkLst>
        </pc:picChg>
      </pc:sldChg>
    </pc:docChg>
  </pc:docChgLst>
  <pc:docChgLst>
    <pc:chgData name="BA TRUNG Arya-Marie (RTD)" userId="S::arya-marie.ba-trung@ec.europa.eu::bd8aaba4-199e-4d55-859e-da68c0b04599" providerId="AD" clId="Web-{8581367C-9602-468D-AE9C-55358A7D1783}"/>
    <pc:docChg chg="modSld">
      <pc:chgData name="BA TRUNG Arya-Marie (RTD)" userId="S::arya-marie.ba-trung@ec.europa.eu::bd8aaba4-199e-4d55-859e-da68c0b04599" providerId="AD" clId="Web-{8581367C-9602-468D-AE9C-55358A7D1783}" dt="2021-06-08T08:10:28.958" v="3" actId="20577"/>
      <pc:docMkLst>
        <pc:docMk/>
      </pc:docMkLst>
      <pc:sldChg chg="modSp">
        <pc:chgData name="BA TRUNG Arya-Marie (RTD)" userId="S::arya-marie.ba-trung@ec.europa.eu::bd8aaba4-199e-4d55-859e-da68c0b04599" providerId="AD" clId="Web-{8581367C-9602-468D-AE9C-55358A7D1783}" dt="2021-06-08T08:10:28.958" v="3" actId="20577"/>
        <pc:sldMkLst>
          <pc:docMk/>
          <pc:sldMk cId="3011743172" sldId="361"/>
        </pc:sldMkLst>
        <pc:spChg chg="mod">
          <ac:chgData name="BA TRUNG Arya-Marie (RTD)" userId="S::arya-marie.ba-trung@ec.europa.eu::bd8aaba4-199e-4d55-859e-da68c0b04599" providerId="AD" clId="Web-{8581367C-9602-468D-AE9C-55358A7D1783}" dt="2021-06-08T08:10:28.958" v="3" actId="20577"/>
          <ac:spMkLst>
            <pc:docMk/>
            <pc:sldMk cId="3011743172" sldId="361"/>
            <ac:spMk id="2" creationId="{00000000-0000-0000-0000-000000000000}"/>
          </ac:spMkLst>
        </pc:spChg>
      </pc:sldChg>
    </pc:docChg>
  </pc:docChgLst>
  <pc:docChgLst>
    <pc:chgData name="NAJAFOVA Bilgeyis (RTD-EXT)" userId="S::bilgeyis.najafova@ext.ec.europa.eu::3dab336f-9ae3-4609-a6a3-0965d61baab7" providerId="AD" clId="Web-{DA89017F-28C3-4251-BE9D-844B02B33926}"/>
    <pc:docChg chg="modSld">
      <pc:chgData name="NAJAFOVA Bilgeyis (RTD-EXT)" userId="S::bilgeyis.najafova@ext.ec.europa.eu::3dab336f-9ae3-4609-a6a3-0965d61baab7" providerId="AD" clId="Web-{DA89017F-28C3-4251-BE9D-844B02B33926}" dt="2021-06-08T08:49:51.415" v="17" actId="20577"/>
      <pc:docMkLst>
        <pc:docMk/>
      </pc:docMkLst>
      <pc:sldChg chg="modSp">
        <pc:chgData name="NAJAFOVA Bilgeyis (RTD-EXT)" userId="S::bilgeyis.najafova@ext.ec.europa.eu::3dab336f-9ae3-4609-a6a3-0965d61baab7" providerId="AD" clId="Web-{DA89017F-28C3-4251-BE9D-844B02B33926}" dt="2021-06-08T08:49:51.415" v="17" actId="20577"/>
        <pc:sldMkLst>
          <pc:docMk/>
          <pc:sldMk cId="975458589" sldId="408"/>
        </pc:sldMkLst>
        <pc:spChg chg="mod">
          <ac:chgData name="NAJAFOVA Bilgeyis (RTD-EXT)" userId="S::bilgeyis.najafova@ext.ec.europa.eu::3dab336f-9ae3-4609-a6a3-0965d61baab7" providerId="AD" clId="Web-{DA89017F-28C3-4251-BE9D-844B02B33926}" dt="2021-06-08T08:49:51.415" v="17" actId="20577"/>
          <ac:spMkLst>
            <pc:docMk/>
            <pc:sldMk cId="975458589" sldId="408"/>
            <ac:spMk id="2" creationId="{00000000-0000-0000-0000-000000000000}"/>
          </ac:spMkLst>
        </pc:spChg>
      </pc:sldChg>
    </pc:docChg>
  </pc:docChgLst>
  <pc:docChgLst>
    <pc:chgData name="BA TRUNG Arya-Marie (RTD)" userId="S::arya-marie.ba-trung@ec.europa.eu::bd8aaba4-199e-4d55-859e-da68c0b04599" providerId="AD" clId="Web-{295A4FD0-A4C1-4E1B-A540-D6207260BAF7}"/>
    <pc:docChg chg="modSld">
      <pc:chgData name="BA TRUNG Arya-Marie (RTD)" userId="S::arya-marie.ba-trung@ec.europa.eu::bd8aaba4-199e-4d55-859e-da68c0b04599" providerId="AD" clId="Web-{295A4FD0-A4C1-4E1B-A540-D6207260BAF7}" dt="2021-06-07T14:33:31.015" v="50"/>
      <pc:docMkLst>
        <pc:docMk/>
      </pc:docMkLst>
      <pc:sldChg chg="modSp delCm">
        <pc:chgData name="BA TRUNG Arya-Marie (RTD)" userId="S::arya-marie.ba-trung@ec.europa.eu::bd8aaba4-199e-4d55-859e-da68c0b04599" providerId="AD" clId="Web-{295A4FD0-A4C1-4E1B-A540-D6207260BAF7}" dt="2021-06-07T14:33:31.015" v="50"/>
        <pc:sldMkLst>
          <pc:docMk/>
          <pc:sldMk cId="3389452733" sldId="355"/>
        </pc:sldMkLst>
        <pc:spChg chg="mod">
          <ac:chgData name="BA TRUNG Arya-Marie (RTD)" userId="S::arya-marie.ba-trung@ec.europa.eu::bd8aaba4-199e-4d55-859e-da68c0b04599" providerId="AD" clId="Web-{295A4FD0-A4C1-4E1B-A540-D6207260BAF7}" dt="2021-06-07T14:33:24.484" v="49" actId="20577"/>
          <ac:spMkLst>
            <pc:docMk/>
            <pc:sldMk cId="3389452733" sldId="355"/>
            <ac:spMk id="11" creationId="{00000000-0000-0000-0000-000000000000}"/>
          </ac:spMkLst>
        </pc:spChg>
      </pc:sldChg>
    </pc:docChg>
  </pc:docChgLst>
  <pc:docChgLst>
    <pc:chgData name="BA TRUNG Arya-Marie (RTD)" userId="S::arya-marie.ba-trung@ec.europa.eu::bd8aaba4-199e-4d55-859e-da68c0b04599" providerId="AD" clId="Web-{B22B64A4-8E45-480D-9E28-4D755F2D2B75}"/>
    <pc:docChg chg="addSld modSld sldOrd">
      <pc:chgData name="BA TRUNG Arya-Marie (RTD)" userId="S::arya-marie.ba-trung@ec.europa.eu::bd8aaba4-199e-4d55-859e-da68c0b04599" providerId="AD" clId="Web-{B22B64A4-8E45-480D-9E28-4D755F2D2B75}" dt="2021-06-07T13:42:14.247" v="548" actId="20577"/>
      <pc:docMkLst>
        <pc:docMk/>
      </pc:docMkLst>
      <pc:sldChg chg="modSp">
        <pc:chgData name="BA TRUNG Arya-Marie (RTD)" userId="S::arya-marie.ba-trung@ec.europa.eu::bd8aaba4-199e-4d55-859e-da68c0b04599" providerId="AD" clId="Web-{B22B64A4-8E45-480D-9E28-4D755F2D2B75}" dt="2021-06-07T13:39:42.555" v="489" actId="20577"/>
        <pc:sldMkLst>
          <pc:docMk/>
          <pc:sldMk cId="3695730641" sldId="322"/>
        </pc:sldMkLst>
        <pc:spChg chg="mod">
          <ac:chgData name="BA TRUNG Arya-Marie (RTD)" userId="S::arya-marie.ba-trung@ec.europa.eu::bd8aaba4-199e-4d55-859e-da68c0b04599" providerId="AD" clId="Web-{B22B64A4-8E45-480D-9E28-4D755F2D2B75}" dt="2021-06-07T13:39:42.555" v="489" actId="20577"/>
          <ac:spMkLst>
            <pc:docMk/>
            <pc:sldMk cId="3695730641" sldId="322"/>
            <ac:spMk id="2" creationId="{00000000-0000-0000-0000-000000000000}"/>
          </ac:spMkLst>
        </pc:spChg>
      </pc:sldChg>
      <pc:sldChg chg="ord">
        <pc:chgData name="BA TRUNG Arya-Marie (RTD)" userId="S::arya-marie.ba-trung@ec.europa.eu::bd8aaba4-199e-4d55-859e-da68c0b04599" providerId="AD" clId="Web-{B22B64A4-8E45-480D-9E28-4D755F2D2B75}" dt="2021-06-07T13:32:29.964" v="346"/>
        <pc:sldMkLst>
          <pc:docMk/>
          <pc:sldMk cId="2220892080" sldId="323"/>
        </pc:sldMkLst>
      </pc:sldChg>
      <pc:sldChg chg="modSp">
        <pc:chgData name="BA TRUNG Arya-Marie (RTD)" userId="S::arya-marie.ba-trung@ec.europa.eu::bd8aaba4-199e-4d55-859e-da68c0b04599" providerId="AD" clId="Web-{B22B64A4-8E45-480D-9E28-4D755F2D2B75}" dt="2021-06-07T13:42:14.247" v="548" actId="20577"/>
        <pc:sldMkLst>
          <pc:docMk/>
          <pc:sldMk cId="3011743172" sldId="361"/>
        </pc:sldMkLst>
        <pc:spChg chg="mod">
          <ac:chgData name="BA TRUNG Arya-Marie (RTD)" userId="S::arya-marie.ba-trung@ec.europa.eu::bd8aaba4-199e-4d55-859e-da68c0b04599" providerId="AD" clId="Web-{B22B64A4-8E45-480D-9E28-4D755F2D2B75}" dt="2021-06-07T13:42:14.247" v="548" actId="20577"/>
          <ac:spMkLst>
            <pc:docMk/>
            <pc:sldMk cId="3011743172" sldId="361"/>
            <ac:spMk id="2" creationId="{00000000-0000-0000-0000-000000000000}"/>
          </ac:spMkLst>
        </pc:spChg>
      </pc:sldChg>
      <pc:sldChg chg="modSp">
        <pc:chgData name="BA TRUNG Arya-Marie (RTD)" userId="S::arya-marie.ba-trung@ec.europa.eu::bd8aaba4-199e-4d55-859e-da68c0b04599" providerId="AD" clId="Web-{B22B64A4-8E45-480D-9E28-4D755F2D2B75}" dt="2021-06-07T13:17:00.139" v="53" actId="20577"/>
        <pc:sldMkLst>
          <pc:docMk/>
          <pc:sldMk cId="975458589" sldId="408"/>
        </pc:sldMkLst>
        <pc:spChg chg="mod">
          <ac:chgData name="BA TRUNG Arya-Marie (RTD)" userId="S::arya-marie.ba-trung@ec.europa.eu::bd8aaba4-199e-4d55-859e-da68c0b04599" providerId="AD" clId="Web-{B22B64A4-8E45-480D-9E28-4D755F2D2B75}" dt="2021-06-07T13:17:00.139" v="53" actId="20577"/>
          <ac:spMkLst>
            <pc:docMk/>
            <pc:sldMk cId="975458589" sldId="408"/>
            <ac:spMk id="2" creationId="{00000000-0000-0000-0000-000000000000}"/>
          </ac:spMkLst>
        </pc:spChg>
      </pc:sldChg>
      <pc:sldChg chg="modSp new ord">
        <pc:chgData name="BA TRUNG Arya-Marie (RTD)" userId="S::arya-marie.ba-trung@ec.europa.eu::bd8aaba4-199e-4d55-859e-da68c0b04599" providerId="AD" clId="Web-{B22B64A4-8E45-480D-9E28-4D755F2D2B75}" dt="2021-06-07T13:22:41.461" v="87" actId="20577"/>
        <pc:sldMkLst>
          <pc:docMk/>
          <pc:sldMk cId="2715876884" sldId="409"/>
        </pc:sldMkLst>
        <pc:spChg chg="mod">
          <ac:chgData name="BA TRUNG Arya-Marie (RTD)" userId="S::arya-marie.ba-trung@ec.europa.eu::bd8aaba4-199e-4d55-859e-da68c0b04599" providerId="AD" clId="Web-{B22B64A4-8E45-480D-9E28-4D755F2D2B75}" dt="2021-06-07T13:22:41.461" v="87" actId="20577"/>
          <ac:spMkLst>
            <pc:docMk/>
            <pc:sldMk cId="2715876884" sldId="409"/>
            <ac:spMk id="2" creationId="{4C9373AF-D04E-4DA7-9E57-851ECFDF771A}"/>
          </ac:spMkLst>
        </pc:spChg>
        <pc:spChg chg="mod">
          <ac:chgData name="BA TRUNG Arya-Marie (RTD)" userId="S::arya-marie.ba-trung@ec.europa.eu::bd8aaba4-199e-4d55-859e-da68c0b04599" providerId="AD" clId="Web-{B22B64A4-8E45-480D-9E28-4D755F2D2B75}" dt="2021-06-07T13:22:17.726" v="86" actId="20577"/>
          <ac:spMkLst>
            <pc:docMk/>
            <pc:sldMk cId="2715876884" sldId="409"/>
            <ac:spMk id="3" creationId="{825B5A22-2DFB-4FC7-B79B-F9E12978F857}"/>
          </ac:spMkLst>
        </pc:spChg>
      </pc:sldChg>
      <pc:sldChg chg="addSp modSp new ord">
        <pc:chgData name="BA TRUNG Arya-Marie (RTD)" userId="S::arya-marie.ba-trung@ec.europa.eu::bd8aaba4-199e-4d55-859e-da68c0b04599" providerId="AD" clId="Web-{B22B64A4-8E45-480D-9E28-4D755F2D2B75}" dt="2021-06-07T13:30:56.633" v="344" actId="20577"/>
        <pc:sldMkLst>
          <pc:docMk/>
          <pc:sldMk cId="1262732100" sldId="410"/>
        </pc:sldMkLst>
        <pc:spChg chg="mod">
          <ac:chgData name="BA TRUNG Arya-Marie (RTD)" userId="S::arya-marie.ba-trung@ec.europa.eu::bd8aaba4-199e-4d55-859e-da68c0b04599" providerId="AD" clId="Web-{B22B64A4-8E45-480D-9E28-4D755F2D2B75}" dt="2021-06-07T13:27:15.220" v="118" actId="20577"/>
          <ac:spMkLst>
            <pc:docMk/>
            <pc:sldMk cId="1262732100" sldId="410"/>
            <ac:spMk id="3" creationId="{B30FC69B-846C-4AE8-AC50-69E203BD26B1}"/>
          </ac:spMkLst>
        </pc:spChg>
        <pc:spChg chg="add">
          <ac:chgData name="BA TRUNG Arya-Marie (RTD)" userId="S::arya-marie.ba-trung@ec.europa.eu::bd8aaba4-199e-4d55-859e-da68c0b04599" providerId="AD" clId="Web-{B22B64A4-8E45-480D-9E28-4D755F2D2B75}" dt="2021-06-07T13:27:23.907" v="119"/>
          <ac:spMkLst>
            <pc:docMk/>
            <pc:sldMk cId="1262732100" sldId="410"/>
            <ac:spMk id="5" creationId="{7870113C-6493-4960-B36B-1B6247F7F628}"/>
          </ac:spMkLst>
        </pc:spChg>
        <pc:spChg chg="add">
          <ac:chgData name="BA TRUNG Arya-Marie (RTD)" userId="S::arya-marie.ba-trung@ec.europa.eu::bd8aaba4-199e-4d55-859e-da68c0b04599" providerId="AD" clId="Web-{B22B64A4-8E45-480D-9E28-4D755F2D2B75}" dt="2021-06-07T13:27:23.923" v="120"/>
          <ac:spMkLst>
            <pc:docMk/>
            <pc:sldMk cId="1262732100" sldId="410"/>
            <ac:spMk id="7" creationId="{44BF4F57-4B72-4F2A-952D-9A4202371E99}"/>
          </ac:spMkLst>
        </pc:spChg>
        <pc:spChg chg="add">
          <ac:chgData name="BA TRUNG Arya-Marie (RTD)" userId="S::arya-marie.ba-trung@ec.europa.eu::bd8aaba4-199e-4d55-859e-da68c0b04599" providerId="AD" clId="Web-{B22B64A4-8E45-480D-9E28-4D755F2D2B75}" dt="2021-06-07T13:27:23.923" v="121"/>
          <ac:spMkLst>
            <pc:docMk/>
            <pc:sldMk cId="1262732100" sldId="410"/>
            <ac:spMk id="9" creationId="{31D914EF-F477-4919-BBD0-8EAB009F4189}"/>
          </ac:spMkLst>
        </pc:spChg>
        <pc:spChg chg="add">
          <ac:chgData name="BA TRUNG Arya-Marie (RTD)" userId="S::arya-marie.ba-trung@ec.europa.eu::bd8aaba4-199e-4d55-859e-da68c0b04599" providerId="AD" clId="Web-{B22B64A4-8E45-480D-9E28-4D755F2D2B75}" dt="2021-06-07T13:27:23.939" v="122"/>
          <ac:spMkLst>
            <pc:docMk/>
            <pc:sldMk cId="1262732100" sldId="410"/>
            <ac:spMk id="11" creationId="{E5A87CF9-781C-4C1B-B168-A5BD996C033E}"/>
          </ac:spMkLst>
        </pc:spChg>
        <pc:spChg chg="add">
          <ac:chgData name="BA TRUNG Arya-Marie (RTD)" userId="S::arya-marie.ba-trung@ec.europa.eu::bd8aaba4-199e-4d55-859e-da68c0b04599" providerId="AD" clId="Web-{B22B64A4-8E45-480D-9E28-4D755F2D2B75}" dt="2021-06-07T13:27:23.939" v="123"/>
          <ac:spMkLst>
            <pc:docMk/>
            <pc:sldMk cId="1262732100" sldId="410"/>
            <ac:spMk id="13" creationId="{431FE9B0-ED12-4268-85D8-11980009C65F}"/>
          </ac:spMkLst>
        </pc:spChg>
        <pc:spChg chg="add mod">
          <ac:chgData name="BA TRUNG Arya-Marie (RTD)" userId="S::arya-marie.ba-trung@ec.europa.eu::bd8aaba4-199e-4d55-859e-da68c0b04599" providerId="AD" clId="Web-{B22B64A4-8E45-480D-9E28-4D755F2D2B75}" dt="2021-06-07T13:28:00.315" v="142" actId="20577"/>
          <ac:spMkLst>
            <pc:docMk/>
            <pc:sldMk cId="1262732100" sldId="410"/>
            <ac:spMk id="15" creationId="{2DBA6053-CBFC-4F47-B137-23858F94FCDE}"/>
          </ac:spMkLst>
        </pc:spChg>
        <pc:spChg chg="add mod">
          <ac:chgData name="BA TRUNG Arya-Marie (RTD)" userId="S::arya-marie.ba-trung@ec.europa.eu::bd8aaba4-199e-4d55-859e-da68c0b04599" providerId="AD" clId="Web-{B22B64A4-8E45-480D-9E28-4D755F2D2B75}" dt="2021-06-07T13:28:39.519" v="190" actId="20577"/>
          <ac:spMkLst>
            <pc:docMk/>
            <pc:sldMk cId="1262732100" sldId="410"/>
            <ac:spMk id="17" creationId="{7E23A73F-80C1-4F0F-B9A1-9CDAE2C453E2}"/>
          </ac:spMkLst>
        </pc:spChg>
        <pc:spChg chg="add mod">
          <ac:chgData name="BA TRUNG Arya-Marie (RTD)" userId="S::arya-marie.ba-trung@ec.europa.eu::bd8aaba4-199e-4d55-859e-da68c0b04599" providerId="AD" clId="Web-{B22B64A4-8E45-480D-9E28-4D755F2D2B75}" dt="2021-06-07T13:30:24.069" v="330" actId="14100"/>
          <ac:spMkLst>
            <pc:docMk/>
            <pc:sldMk cId="1262732100" sldId="410"/>
            <ac:spMk id="19" creationId="{E58378A6-1C96-4277-B6B2-954887FEA9F8}"/>
          </ac:spMkLst>
        </pc:spChg>
        <pc:spChg chg="add mod">
          <ac:chgData name="BA TRUNG Arya-Marie (RTD)" userId="S::arya-marie.ba-trung@ec.europa.eu::bd8aaba4-199e-4d55-859e-da68c0b04599" providerId="AD" clId="Web-{B22B64A4-8E45-480D-9E28-4D755F2D2B75}" dt="2021-06-07T13:29:50.787" v="278" actId="20577"/>
          <ac:spMkLst>
            <pc:docMk/>
            <pc:sldMk cId="1262732100" sldId="410"/>
            <ac:spMk id="21" creationId="{14A54328-121E-4269-BCB4-6D26E853C1DB}"/>
          </ac:spMkLst>
        </pc:spChg>
        <pc:spChg chg="add mod">
          <ac:chgData name="BA TRUNG Arya-Marie (RTD)" userId="S::arya-marie.ba-trung@ec.europa.eu::bd8aaba4-199e-4d55-859e-da68c0b04599" providerId="AD" clId="Web-{B22B64A4-8E45-480D-9E28-4D755F2D2B75}" dt="2021-06-07T13:29:20.989" v="236" actId="20577"/>
          <ac:spMkLst>
            <pc:docMk/>
            <pc:sldMk cId="1262732100" sldId="410"/>
            <ac:spMk id="23" creationId="{B4056ED0-46EA-4939-99DF-4FEB742A9D22}"/>
          </ac:spMkLst>
        </pc:spChg>
        <pc:spChg chg="add">
          <ac:chgData name="BA TRUNG Arya-Marie (RTD)" userId="S::arya-marie.ba-trung@ec.europa.eu::bd8aaba4-199e-4d55-859e-da68c0b04599" providerId="AD" clId="Web-{B22B64A4-8E45-480D-9E28-4D755F2D2B75}" dt="2021-06-07T13:27:24.001" v="129"/>
          <ac:spMkLst>
            <pc:docMk/>
            <pc:sldMk cId="1262732100" sldId="410"/>
            <ac:spMk id="25" creationId="{9A07E194-D564-441E-97D0-0419A27173E8}"/>
          </ac:spMkLst>
        </pc:spChg>
        <pc:spChg chg="add mod">
          <ac:chgData name="BA TRUNG Arya-Marie (RTD)" userId="S::arya-marie.ba-trung@ec.europa.eu::bd8aaba4-199e-4d55-859e-da68c0b04599" providerId="AD" clId="Web-{B22B64A4-8E45-480D-9E28-4D755F2D2B75}" dt="2021-06-07T13:30:56.633" v="344" actId="20577"/>
          <ac:spMkLst>
            <pc:docMk/>
            <pc:sldMk cId="1262732100" sldId="410"/>
            <ac:spMk id="27" creationId="{D42856B2-E740-4C8E-AB07-4974517AFE9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09/06/2021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09/06/2021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objective of the European IP Helpdesk is to </a:t>
            </a:r>
            <a:r>
              <a:rPr lang="en-US" dirty="0" err="1"/>
              <a:t>maximise</a:t>
            </a:r>
            <a:r>
              <a:rPr lang="en-US" dirty="0"/>
              <a:t> the return of the EU-funded research and innovation projects and other European SME research and innovation efforts, contributing to ensure the success of such efforts and the effective exploitation of their results by:</a:t>
            </a:r>
          </a:p>
          <a:p>
            <a:endParaRPr lang="en-US" dirty="0"/>
          </a:p>
          <a:p>
            <a:r>
              <a:rPr lang="en-US" dirty="0"/>
              <a:t>• Providing an efficient first-line support service that helps target groups solving IPR issues related to the management of research and innovation projects or exploitation of results.</a:t>
            </a:r>
          </a:p>
          <a:p>
            <a:r>
              <a:rPr lang="en-US" dirty="0"/>
              <a:t>• Raising awareness amongst the beneficiaries of EU-funded research and innovation projects - especially Horizon 2020 - as well as amongst EU SMEs, about the importance of good management of their intellectual property ; </a:t>
            </a:r>
          </a:p>
          <a:p>
            <a:r>
              <a:rPr lang="en-US" dirty="0"/>
              <a:t>• Support SMEs on IPR issues in their cross-border business (contracts, technology licensing….) </a:t>
            </a:r>
          </a:p>
          <a:p>
            <a:endParaRPr lang="en-US" dirty="0"/>
          </a:p>
          <a:p>
            <a:r>
              <a:rPr lang="en-US" dirty="0"/>
              <a:t>The scope of the call encompasses all forms of IPR.</a:t>
            </a:r>
          </a:p>
          <a:p>
            <a:endParaRPr lang="en-US" dirty="0"/>
          </a:p>
          <a:p>
            <a:r>
              <a:rPr lang="de-DE" dirty="0"/>
              <a:t>1</a:t>
            </a:r>
            <a:r>
              <a:rPr lang="de-DE" baseline="0" dirty="0"/>
              <a:t>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6FB4"/>
                </a:solidFill>
                <a:latin typeface="Arial" panose="020B0604020202020204" pitchFamily="34" charset="0"/>
                <a:ea typeface="Verdana" panose="020B0604030504040204" pitchFamily="34" charset="0"/>
                <a:cs typeface="Arial" panose="020B0604020202020204" pitchFamily="34" charset="0"/>
              </a:rPr>
              <a:t>frequent updates from the world of IP and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r>
              <a:rPr lang="de-DE" baseline="0" dirty="0"/>
              <a:t>2 Publications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6FB4"/>
                </a:solidFill>
                <a:latin typeface="Arial" panose="020B0604020202020204" pitchFamily="34" charset="0"/>
                <a:ea typeface="Verdana" panose="020B0604030504040204" pitchFamily="34" charset="0"/>
                <a:cs typeface="Arial" panose="020B0604020202020204" pitchFamily="34" charset="0"/>
              </a:rPr>
              <a:t>practical IP knowledge through high-level publications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r>
              <a:rPr lang="de-DE" baseline="0" dirty="0"/>
              <a:t>3 Helpline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6FB4"/>
                </a:solidFill>
                <a:latin typeface="Arial" panose="020B0604020202020204" pitchFamily="34" charset="0"/>
                <a:ea typeface="Verdana" panose="020B0604030504040204" pitchFamily="34" charset="0"/>
                <a:cs typeface="Arial" panose="020B0604020202020204" pitchFamily="34" charset="0"/>
              </a:rPr>
              <a:t>confidential treatment of individual IP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r>
              <a:rPr lang="de-DE" baseline="0" dirty="0"/>
              <a:t>4 Trainings</a:t>
            </a:r>
          </a:p>
          <a:p>
            <a:r>
              <a:rPr lang="de-DE" baseline="0" dirty="0"/>
              <a:t>Free online and </a:t>
            </a:r>
            <a:r>
              <a:rPr lang="de-DE" baseline="0" dirty="0" err="1"/>
              <a:t>onsite</a:t>
            </a:r>
            <a:r>
              <a:rPr lang="de-DE" baseline="0" dirty="0"/>
              <a:t> </a:t>
            </a:r>
            <a:r>
              <a:rPr lang="de-DE" baseline="0" dirty="0" err="1"/>
              <a:t>training</a:t>
            </a:r>
            <a:r>
              <a:rPr lang="de-DE" baseline="0" dirty="0"/>
              <a:t> </a:t>
            </a:r>
            <a:r>
              <a:rPr lang="de-DE" baseline="0" dirty="0" err="1"/>
              <a:t>offer</a:t>
            </a:r>
            <a:r>
              <a:rPr lang="de-DE" baseline="0" dirty="0"/>
              <a:t> </a:t>
            </a:r>
          </a:p>
          <a:p>
            <a:endParaRPr lang="de-DE" baseline="0" dirty="0"/>
          </a:p>
          <a:p>
            <a:r>
              <a:rPr lang="de-DE" baseline="0" dirty="0"/>
              <a:t>5 Events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6FB4"/>
                </a:solidFill>
                <a:latin typeface="Arial" panose="020B0604020202020204" pitchFamily="34" charset="0"/>
                <a:ea typeface="Verdana" panose="020B0604030504040204" pitchFamily="34" charset="0"/>
                <a:cs typeface="Arial" panose="020B0604020202020204" pitchFamily="34" charset="0"/>
              </a:rPr>
              <a:t>info point at key networking events and conferences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r>
              <a:rPr lang="de-DE" baseline="0" dirty="0"/>
              <a:t>6 Stakeholders/ Ambassadors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6FB4"/>
                </a:solidFill>
                <a:latin typeface="Arial" panose="020B0604020202020204" pitchFamily="34" charset="0"/>
                <a:ea typeface="Verdana" panose="020B0604030504040204" pitchFamily="34" charset="0"/>
                <a:cs typeface="Arial" panose="020B0604020202020204" pitchFamily="34" charset="0"/>
              </a:rPr>
              <a:t>local IP support throughout Europe</a:t>
            </a:r>
          </a:p>
          <a:p>
            <a:endParaRPr lang="en-US" dirty="0"/>
          </a:p>
          <a:p>
            <a:endParaRPr lang="en-US" dirty="0"/>
          </a:p>
        </p:txBody>
      </p:sp>
      <p:sp>
        <p:nvSpPr>
          <p:cNvPr id="4" name="Foliennummernplatzhalter 3"/>
          <p:cNvSpPr>
            <a:spLocks noGrp="1"/>
          </p:cNvSpPr>
          <p:nvPr>
            <p:ph type="sldNum" sz="quarter" idx="5"/>
          </p:nvPr>
        </p:nvSpPr>
        <p:spPr/>
        <p:txBody>
          <a:bodyPr/>
          <a:lstStyle/>
          <a:p>
            <a:fld id="{9C941B38-D31A-45E5-BAC1-A40B265E17C7}" type="slidenum">
              <a:rPr lang="en-GB" smtClean="0"/>
              <a:t>17</a:t>
            </a:fld>
            <a:endParaRPr lang="en-GB"/>
          </a:p>
        </p:txBody>
      </p:sp>
    </p:spTree>
    <p:extLst>
      <p:ext uri="{BB962C8B-B14F-4D97-AF65-F5344CB8AC3E}">
        <p14:creationId xmlns:p14="http://schemas.microsoft.com/office/powerpoint/2010/main" val="419172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Helpdesk offers tailored and free advice on specific IP or IPR issues in the form of a helpline. Our team of experts operates in English, Spanish, French, German, Italian and Polish.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information you share with us is of course 100% confidential!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Nevertheless, we do not offer legally binding advice. Users are invited to contact competent authorities, </a:t>
            </a:r>
            <a:r>
              <a:rPr lang="en-US" dirty="0" err="1"/>
              <a:t>organisations</a:t>
            </a:r>
            <a:r>
              <a:rPr lang="en-US" dirty="0"/>
              <a:t>, private companies or other IP experts for additional advice whenever appropriate.</a:t>
            </a:r>
            <a:endParaRPr lang="en-GB" dirty="0"/>
          </a:p>
        </p:txBody>
      </p:sp>
      <p:sp>
        <p:nvSpPr>
          <p:cNvPr id="4" name="Foliennummernplatzhalter 3"/>
          <p:cNvSpPr>
            <a:spLocks noGrp="1"/>
          </p:cNvSpPr>
          <p:nvPr>
            <p:ph type="sldNum" sz="quarter" idx="10"/>
          </p:nvPr>
        </p:nvSpPr>
        <p:spPr/>
        <p:txBody>
          <a:bodyPr/>
          <a:lstStyle/>
          <a:p>
            <a:fld id="{9C941B38-D31A-45E5-BAC1-A40B265E17C7}" type="slidenum">
              <a:rPr lang="en-GB" smtClean="0"/>
              <a:t>18</a:t>
            </a:fld>
            <a:endParaRPr lang="en-GB"/>
          </a:p>
        </p:txBody>
      </p:sp>
    </p:spTree>
    <p:extLst>
      <p:ext uri="{BB962C8B-B14F-4D97-AF65-F5344CB8AC3E}">
        <p14:creationId xmlns:p14="http://schemas.microsoft.com/office/powerpoint/2010/main" val="401405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We regularly produce IP-related publications in English (such as factsheets, guides, infographics or clips and videos) - which are also translated (by our #IPAmbassadors) - so here you will find practical IP knowledge in the form of high-level publications.</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With our publications we would like to</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as a first step, raise awareness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Provide insights by sharing experiences (in the form of case studies)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And offer possible solutions </a:t>
            </a:r>
          </a:p>
          <a:p>
            <a:endParaRPr lang="en-US" sz="1200" dirty="0">
              <a:effectLst/>
              <a:latin typeface="Calibri" panose="020F0502020204030204" pitchFamily="34" charset="0"/>
              <a:cs typeface="Times New Roman" panose="02020603050405020304" pitchFamily="18" charset="0"/>
            </a:endParaRPr>
          </a:p>
          <a:p>
            <a:r>
              <a:rPr lang="en-US" b="1" dirty="0"/>
              <a:t>Taylor Swift and Evermore Park dropping their lawsuits</a:t>
            </a:r>
            <a:endParaRPr lang="en-US" dirty="0"/>
          </a:p>
          <a:p>
            <a:r>
              <a:rPr lang="en-US" dirty="0"/>
              <a:t>If you remember, a few weeks ago (or was it a month?) we reported that a Utah theme park accused Taylor Swift of infringing its IP with the name of her latest album (Evermore). Swift replied by filing claims of her own accusing Evermore Park of using her songs without permission.</a:t>
            </a:r>
          </a:p>
          <a:p>
            <a:r>
              <a:rPr lang="en-US" dirty="0"/>
              <a:t>The parties have now dropped their lawsuits and agreed to settle all the claims.</a:t>
            </a:r>
          </a:p>
          <a:p>
            <a:endParaRPr lang="en-US" dirty="0"/>
          </a:p>
        </p:txBody>
      </p:sp>
      <p:sp>
        <p:nvSpPr>
          <p:cNvPr id="4" name="Foliennummernplatzhalter 3"/>
          <p:cNvSpPr>
            <a:spLocks noGrp="1"/>
          </p:cNvSpPr>
          <p:nvPr>
            <p:ph type="sldNum" sz="quarter" idx="5"/>
          </p:nvPr>
        </p:nvSpPr>
        <p:spPr/>
        <p:txBody>
          <a:bodyPr/>
          <a:lstStyle/>
          <a:p>
            <a:fld id="{9C941B38-D31A-45E5-BAC1-A40B265E17C7}" type="slidenum">
              <a:rPr lang="en-GB" smtClean="0"/>
              <a:t>19</a:t>
            </a:fld>
            <a:endParaRPr lang="en-GB"/>
          </a:p>
        </p:txBody>
      </p:sp>
    </p:spTree>
    <p:extLst>
      <p:ext uri="{BB962C8B-B14F-4D97-AF65-F5344CB8AC3E}">
        <p14:creationId xmlns:p14="http://schemas.microsoft.com/office/powerpoint/2010/main" val="58782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We have a well-established training </a:t>
            </a:r>
            <a:r>
              <a:rPr lang="en-US" dirty="0" err="1">
                <a:sym typeface="Wingdings" panose="05000000000000000000" pitchFamily="2" charset="2"/>
              </a:rPr>
              <a:t>programme</a:t>
            </a:r>
            <a:r>
              <a:rPr lang="en-US" dirty="0">
                <a:sym typeface="Wingdings" panose="05000000000000000000" pitchFamily="2" charset="2"/>
              </a:rPr>
              <a:t> and run weekly IP trainings, like tomorrow's. Just look out for our newsletter or the events calendar on the IP Hub I just mentioned.</a:t>
            </a:r>
            <a:endParaRPr lang="en-US" dirty="0"/>
          </a:p>
        </p:txBody>
      </p:sp>
      <p:sp>
        <p:nvSpPr>
          <p:cNvPr id="4" name="Foliennummernplatzhalter 3"/>
          <p:cNvSpPr>
            <a:spLocks noGrp="1"/>
          </p:cNvSpPr>
          <p:nvPr>
            <p:ph type="sldNum" sz="quarter" idx="5"/>
          </p:nvPr>
        </p:nvSpPr>
        <p:spPr/>
        <p:txBody>
          <a:bodyPr/>
          <a:lstStyle/>
          <a:p>
            <a:fld id="{9C941B38-D31A-45E5-BAC1-A40B265E17C7}" type="slidenum">
              <a:rPr lang="en-GB" smtClean="0"/>
              <a:t>20</a:t>
            </a:fld>
            <a:endParaRPr lang="en-GB"/>
          </a:p>
        </p:txBody>
      </p:sp>
    </p:spTree>
    <p:extLst>
      <p:ext uri="{BB962C8B-B14F-4D97-AF65-F5344CB8AC3E}">
        <p14:creationId xmlns:p14="http://schemas.microsoft.com/office/powerpoint/2010/main" val="3181199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9C941B38-D31A-45E5-BAC1-A40B265E17C7}" type="slidenum">
              <a:rPr lang="en-GB" smtClean="0"/>
              <a:t>23</a:t>
            </a:fld>
            <a:endParaRPr lang="en-GB"/>
          </a:p>
        </p:txBody>
      </p:sp>
    </p:spTree>
    <p:extLst>
      <p:ext uri="{BB962C8B-B14F-4D97-AF65-F5344CB8AC3E}">
        <p14:creationId xmlns:p14="http://schemas.microsoft.com/office/powerpoint/2010/main" val="2856402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C941B38-D31A-45E5-BAC1-A40B265E17C7}" type="slidenum">
              <a:rPr lang="en-GB" smtClean="0"/>
              <a:t>24</a:t>
            </a:fld>
            <a:endParaRPr lang="en-GB"/>
          </a:p>
        </p:txBody>
      </p:sp>
    </p:spTree>
    <p:extLst>
      <p:ext uri="{BB962C8B-B14F-4D97-AF65-F5344CB8AC3E}">
        <p14:creationId xmlns:p14="http://schemas.microsoft.com/office/powerpoint/2010/main" val="2858434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err="1">
                  <a:solidFill>
                    <a:schemeClr val="bg1"/>
                  </a:solidFill>
                  <a:latin typeface="EC Square Sans Pro Light" panose="020B0506000000020004" pitchFamily="34" charset="0"/>
                </a:rPr>
                <a:t>Research</a:t>
              </a:r>
              <a:r>
                <a:rPr lang="fr-BE" sz="930" b="0" i="1">
                  <a:solidFill>
                    <a:schemeClr val="bg1"/>
                  </a:solidFill>
                  <a:latin typeface="EC Square Sans Pro Light" panose="020B0506000000020004" pitchFamily="34" charset="0"/>
                </a:rPr>
                <a:t> and Innovation </a:t>
              </a:r>
              <a:endParaRPr lang="en-GB" sz="930" b="0" i="1"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Name of the </a:t>
            </a:r>
            <a:r>
              <a:rPr lang="fr-BE" err="1"/>
              <a:t>Event</a:t>
            </a:r>
            <a:endParaRPr lang="en-GB"/>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a:t>Speaker Name</a:t>
            </a:r>
            <a:endParaRPr lang="en-GB"/>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a:t>Date of the </a:t>
            </a:r>
            <a:r>
              <a:rPr lang="fr-BE" err="1"/>
              <a:t>Event</a:t>
            </a:r>
            <a:endParaRPr lang="en-GB"/>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a:solidFill>
                  <a:schemeClr val="tx2"/>
                </a:solidFill>
              </a:rPr>
              <a:t>THE EU</a:t>
            </a:r>
            <a:br>
              <a:rPr lang="en-US" b="1">
                <a:solidFill>
                  <a:schemeClr val="tx2"/>
                </a:solidFill>
              </a:rPr>
            </a:br>
            <a:r>
              <a:rPr lang="en-US" b="1">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a:solidFill>
                  <a:schemeClr val="tx2"/>
                </a:solidFill>
              </a:rPr>
              <a:t>PROGRAMME</a:t>
            </a:r>
            <a:endParaRPr lang="en-GB" sz="1900" spc="80" baseline="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a:t>2021 – 2027</a:t>
            </a:r>
            <a:endParaRPr lang="en-GB" b="0" spc="70" baseline="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cstate="email">
            <a:extLst>
              <a:ext uri="{28A0092B-C50C-407E-A947-70E740481C1C}">
                <a14:useLocalDpi xmlns:a14="http://schemas.microsoft.com/office/drawing/2010/main"/>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a:t>Enter your testimonial here</a:t>
            </a:r>
            <a:endParaRPr lang="en-GB"/>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a:t>Insert your quote here</a:t>
            </a:r>
            <a:endParaRPr lang="en-GB"/>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speaker</a:t>
            </a:r>
            <a:endParaRPr lang="en-GB"/>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a:t>Profession</a:t>
            </a:r>
          </a:p>
        </p:txBody>
      </p:sp>
    </p:spTree>
    <p:extLst>
      <p:ext uri="{BB962C8B-B14F-4D97-AF65-F5344CB8AC3E}">
        <p14:creationId xmlns:p14="http://schemas.microsoft.com/office/powerpoint/2010/main" val="39661132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a:solidFill>
                  <a:schemeClr val="tx1"/>
                </a:solidFill>
              </a:rPr>
              <a:t>© European Union 2021</a:t>
            </a:r>
          </a:p>
          <a:p>
            <a:pPr marL="0" indent="0" algn="just">
              <a:buNone/>
            </a:pPr>
            <a:r>
              <a:rPr lang="en-US" sz="600" b="0" kern="0">
                <a:solidFill>
                  <a:schemeClr val="tx1"/>
                </a:solidFill>
              </a:rPr>
              <a:t>Unless otherwise noted the reuse of this presentation is </a:t>
            </a:r>
            <a:r>
              <a:rPr lang="en-US" sz="600" b="0" kern="0" err="1">
                <a:solidFill>
                  <a:schemeClr val="tx1"/>
                </a:solidFill>
              </a:rPr>
              <a:t>authorised</a:t>
            </a:r>
            <a:r>
              <a:rPr lang="en-US" sz="600" b="0" kern="0">
                <a:solidFill>
                  <a:schemeClr val="tx1"/>
                </a:solidFill>
              </a:rPr>
              <a:t> under the </a:t>
            </a:r>
            <a:r>
              <a:rPr lang="en-US" sz="600" b="0" u="sng" kern="0">
                <a:solidFill>
                  <a:schemeClr val="tx1"/>
                </a:solidFill>
              </a:rPr>
              <a:t>CC BY 4.0</a:t>
            </a:r>
            <a:r>
              <a:rPr lang="en-US" sz="600" b="1" kern="0">
                <a:solidFill>
                  <a:schemeClr val="tx1"/>
                </a:solidFill>
              </a:rPr>
              <a:t>  </a:t>
            </a:r>
            <a:r>
              <a:rPr lang="en-US" sz="600" b="0" kern="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a:solidFill>
                  <a:schemeClr val="tx1"/>
                </a:solidFill>
              </a:rPr>
              <a:t>Image credits: © </a:t>
            </a:r>
            <a:r>
              <a:rPr lang="en-GB" sz="600" kern="0" err="1">
                <a:solidFill>
                  <a:schemeClr val="tx1"/>
                </a:solidFill>
              </a:rPr>
              <a:t>ivector</a:t>
            </a:r>
            <a:r>
              <a:rPr lang="en-GB" sz="600" kern="0">
                <a:solidFill>
                  <a:schemeClr val="tx1"/>
                </a:solidFill>
              </a:rPr>
              <a:t> #235536634, #249868181, #251163013, #266009682, #273480523, #362422833, #241215668, #244690530, #245719946, #251163053, #252508849, 2020. Source: Stock.Adobe.com. </a:t>
            </a:r>
            <a:r>
              <a:rPr lang="en-US" sz="600" kern="0">
                <a:solidFill>
                  <a:schemeClr val="tx1"/>
                </a:solidFill>
              </a:rPr>
              <a:t>Icons © </a:t>
            </a:r>
            <a:r>
              <a:rPr lang="en-US" sz="600" kern="0" err="1">
                <a:solidFill>
                  <a:schemeClr val="tx1"/>
                </a:solidFill>
              </a:rPr>
              <a:t>Flaticon</a:t>
            </a:r>
            <a:r>
              <a:rPr lang="en-US" sz="600" kern="0">
                <a:solidFill>
                  <a:schemeClr val="tx1"/>
                </a:solidFill>
              </a:rPr>
              <a:t> – all rights reserved.</a:t>
            </a:r>
            <a:endParaRPr lang="en-GB" sz="600" kern="0">
              <a:solidFill>
                <a:schemeClr val="tx1"/>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Bildplatzhalter 2"/>
          <p:cNvSpPr>
            <a:spLocks noGrp="1"/>
          </p:cNvSpPr>
          <p:nvPr>
            <p:ph type="pic" sz="quarter" idx="13" hasCustomPrompt="1"/>
          </p:nvPr>
        </p:nvSpPr>
        <p:spPr>
          <a:xfrm>
            <a:off x="6523200" y="980728"/>
            <a:ext cx="5668800" cy="5868000"/>
          </a:xfrm>
          <a:prstGeom prst="rect">
            <a:avLst/>
          </a:prstGeom>
        </p:spPr>
        <p:txBody>
          <a:bodyPr/>
          <a:lstStyle>
            <a:lvl1pPr marL="0" indent="0">
              <a:buNone/>
              <a:defRPr>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de-DE" dirty="0"/>
              <a:t>Picture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3A91943-E945-4E28-BED3-54ECCE4EF4AE}" type="datetime1">
              <a:rPr lang="en-GB" smtClean="0"/>
              <a:t>09/06/2021</a:t>
            </a:fld>
            <a:endParaRPr lang="en-GB"/>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European IP</a:t>
            </a:r>
            <a:r>
              <a:rPr kumimoji="0" lang="en-GB" sz="105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t> Helpdesk - 2021</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D6EF2C9D-6A9C-40E9-83DB-C4C3226A9339}" type="slidenum">
              <a:rPr lang="en-GB" smtClean="0"/>
              <a:pPr/>
              <a:t>‹#›</a:t>
            </a:fld>
            <a:endParaRPr lang="en-GB" dirty="0"/>
          </a:p>
        </p:txBody>
      </p:sp>
      <p:sp>
        <p:nvSpPr>
          <p:cNvPr id="7" name="Title 1"/>
          <p:cNvSpPr>
            <a:spLocks noGrp="1"/>
          </p:cNvSpPr>
          <p:nvPr>
            <p:ph type="title"/>
          </p:nvPr>
        </p:nvSpPr>
        <p:spPr>
          <a:xfrm>
            <a:off x="624418" y="1556276"/>
            <a:ext cx="5543591" cy="1114023"/>
          </a:xfrm>
          <a:prstGeom prst="rect">
            <a:avLst/>
          </a:prstGeom>
        </p:spPr>
        <p:txBody>
          <a:bodyPr/>
          <a:lstStyle>
            <a:lvl1pPr algn="l">
              <a:defRPr sz="3200" b="1">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endParaRPr lang="en-GB" dirty="0"/>
          </a:p>
        </p:txBody>
      </p:sp>
      <p:sp>
        <p:nvSpPr>
          <p:cNvPr id="8" name="Content Placeholder 2"/>
          <p:cNvSpPr>
            <a:spLocks noGrp="1"/>
          </p:cNvSpPr>
          <p:nvPr>
            <p:ph idx="1"/>
          </p:nvPr>
        </p:nvSpPr>
        <p:spPr>
          <a:xfrm>
            <a:off x="609600" y="2780928"/>
            <a:ext cx="5558408" cy="3489772"/>
          </a:xfrm>
          <a:prstGeom prst="rect">
            <a:avLst/>
          </a:prstGeom>
        </p:spPr>
        <p:txBody>
          <a:bodyPr/>
          <a:lstStyle>
            <a:lvl1pPr marL="342900" indent="-342900">
              <a:buClr>
                <a:srgbClr val="0F5494"/>
              </a:buClr>
              <a:buFont typeface="Arial" pitchFamily="34" charset="0"/>
              <a:buChar char="•"/>
              <a:defRPr sz="2200" i="0">
                <a:solidFill>
                  <a:srgbClr val="006FB4"/>
                </a:solidFill>
                <a:latin typeface="Arial" panose="020B0604020202020204" pitchFamily="34" charset="0"/>
                <a:ea typeface="Verdana" panose="020B0604030504040204" pitchFamily="34" charset="0"/>
                <a:cs typeface="Arial" panose="020B0604020202020204" pitchFamily="34" charset="0"/>
              </a:defRPr>
            </a:lvl1pPr>
            <a:lvl2pPr marL="742950" indent="-285750">
              <a:buClr>
                <a:srgbClr val="FFD624"/>
              </a:buClr>
              <a:buFont typeface="Wingdings" pitchFamily="2" charset="2"/>
              <a:buChar char="§"/>
              <a:defRPr sz="2000" b="0">
                <a:solidFill>
                  <a:srgbClr val="006FB4"/>
                </a:solidFill>
                <a:latin typeface="Arial" panose="020B0604020202020204" pitchFamily="34" charset="0"/>
                <a:ea typeface="Verdana" panose="020B0604030504040204" pitchFamily="34" charset="0"/>
                <a:cs typeface="Arial" panose="020B0604020202020204" pitchFamily="34" charset="0"/>
              </a:defRPr>
            </a:lvl2pPr>
            <a:lvl3pPr>
              <a:defRPr sz="1800">
                <a:solidFill>
                  <a:srgbClr val="006FB4"/>
                </a:solidFill>
                <a:latin typeface="Arial" panose="020B0604020202020204" pitchFamily="34" charset="0"/>
                <a:ea typeface="Verdana" panose="020B0604030504040204" pitchFamily="34" charset="0"/>
                <a:cs typeface="Arial" panose="020B060402020202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5329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a:t>Click to edit Master </a:t>
            </a:r>
            <a:br>
              <a:rPr lang="en-US"/>
            </a:br>
            <a:r>
              <a:rPr lang="en-US"/>
              <a:t>title style</a:t>
            </a:r>
            <a:endParaRPr lang="en-GB"/>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a:t>Click to edit Master title style</a:t>
            </a:r>
            <a:endParaRPr lang="en-GB"/>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a:p>
        </p:txBody>
      </p:sp>
    </p:spTree>
    <p:extLst>
      <p:ext uri="{BB962C8B-B14F-4D97-AF65-F5344CB8AC3E}">
        <p14:creationId xmlns:p14="http://schemas.microsoft.com/office/powerpoint/2010/main" val="218521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693" r:id="rId18"/>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www.horizon-ipscan.eu/" TargetMode="External"/><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hyperlink" Target="https://intellectual-property-helpdesk.ec.europa.eu/horizon-ip-scan_en"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spcAft>
                <a:spcPts val="0"/>
              </a:spcAft>
            </a:pPr>
            <a:r>
              <a:rPr lang="en-GB" sz="4000"/>
              <a:t>IP Management in collaborative Horizon Europe projects </a:t>
            </a:r>
            <a:br>
              <a:rPr lang="en-GB" sz="4000"/>
            </a:br>
            <a:r>
              <a:rPr lang="en-GB" sz="4000"/>
              <a:t>		</a:t>
            </a:r>
            <a:endParaRPr lang="en-GB"/>
          </a:p>
        </p:txBody>
      </p:sp>
      <p:sp>
        <p:nvSpPr>
          <p:cNvPr id="2" name="TextBox 1"/>
          <p:cNvSpPr txBox="1"/>
          <p:nvPr/>
        </p:nvSpPr>
        <p:spPr>
          <a:xfrm>
            <a:off x="7808466" y="4372495"/>
            <a:ext cx="3424843" cy="646331"/>
          </a:xfrm>
          <a:prstGeom prst="rect">
            <a:avLst/>
          </a:prstGeom>
          <a:noFill/>
        </p:spPr>
        <p:txBody>
          <a:bodyPr wrap="square" rtlCol="0">
            <a:spAutoFit/>
          </a:bodyPr>
          <a:lstStyle/>
          <a:p>
            <a:r>
              <a:rPr lang="en-GB"/>
              <a:t/>
            </a:r>
            <a:br>
              <a:rPr lang="en-GB"/>
            </a:br>
            <a:endParaRPr lang="en-GB"/>
          </a:p>
        </p:txBody>
      </p:sp>
    </p:spTree>
    <p:extLst>
      <p:ext uri="{BB962C8B-B14F-4D97-AF65-F5344CB8AC3E}">
        <p14:creationId xmlns:p14="http://schemas.microsoft.com/office/powerpoint/2010/main" val="682731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5C6A5AF-CA1C-4A7E-BDE8-2434436618A5}"/>
              </a:ext>
            </a:extLst>
          </p:cNvPr>
          <p:cNvSpPr>
            <a:spLocks noGrp="1"/>
          </p:cNvSpPr>
          <p:nvPr>
            <p:ph type="title"/>
          </p:nvPr>
        </p:nvSpPr>
        <p:spPr/>
        <p:txBody>
          <a:bodyPr/>
          <a:lstStyle/>
          <a:p>
            <a:r>
              <a:rPr lang="de-DE" dirty="0"/>
              <a:t>Access Rights </a:t>
            </a:r>
          </a:p>
        </p:txBody>
      </p:sp>
      <p:sp>
        <p:nvSpPr>
          <p:cNvPr id="7" name="Abgerundetes Rechteck 6">
            <a:extLst>
              <a:ext uri="{FF2B5EF4-FFF2-40B4-BE49-F238E27FC236}">
                <a16:creationId xmlns:a16="http://schemas.microsoft.com/office/drawing/2014/main" id="{CCAE4C8F-6FB6-4096-9AF3-32446137738C}"/>
              </a:ext>
            </a:extLst>
          </p:cNvPr>
          <p:cNvSpPr/>
          <p:nvPr/>
        </p:nvSpPr>
        <p:spPr>
          <a:xfrm>
            <a:off x="838200" y="1252837"/>
            <a:ext cx="10515600" cy="4213822"/>
          </a:xfrm>
          <a:prstGeom prst="roundRect">
            <a:avLst>
              <a:gd name="adj" fmla="val 620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latin typeface="Calibri"/>
            </a:endParaRPr>
          </a:p>
        </p:txBody>
      </p:sp>
      <p:sp>
        <p:nvSpPr>
          <p:cNvPr id="8" name="Textfeld 7">
            <a:extLst>
              <a:ext uri="{FF2B5EF4-FFF2-40B4-BE49-F238E27FC236}">
                <a16:creationId xmlns:a16="http://schemas.microsoft.com/office/drawing/2014/main" id="{B16525B0-F92F-4137-A718-E28254B39943}"/>
              </a:ext>
            </a:extLst>
          </p:cNvPr>
          <p:cNvSpPr txBox="1"/>
          <p:nvPr/>
        </p:nvSpPr>
        <p:spPr>
          <a:xfrm>
            <a:off x="947428" y="1391341"/>
            <a:ext cx="1029714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Grant of minimum Access Rights </a:t>
            </a:r>
            <a:r>
              <a:rPr lang="en-GB" i="1" dirty="0">
                <a:latin typeface="Arial" panose="020B0604020202020204" pitchFamily="34" charset="0"/>
                <a:cs typeface="Arial" panose="020B0604020202020204" pitchFamily="34" charset="0"/>
              </a:rPr>
              <a:t>(note: additional Access Rights can always be agreed upon!)</a:t>
            </a:r>
          </a:p>
        </p:txBody>
      </p:sp>
      <p:graphicFrame>
        <p:nvGraphicFramePr>
          <p:cNvPr id="9" name="Tabelle 8">
            <a:extLst>
              <a:ext uri="{FF2B5EF4-FFF2-40B4-BE49-F238E27FC236}">
                <a16:creationId xmlns:a16="http://schemas.microsoft.com/office/drawing/2014/main" id="{FB5286E7-6FF6-4680-A86D-C780D32F3246}"/>
              </a:ext>
            </a:extLst>
          </p:cNvPr>
          <p:cNvGraphicFramePr>
            <a:graphicFrameLocks noGrp="1"/>
          </p:cNvGraphicFramePr>
          <p:nvPr>
            <p:extLst>
              <p:ext uri="{D42A27DB-BD31-4B8C-83A1-F6EECF244321}">
                <p14:modId xmlns:p14="http://schemas.microsoft.com/office/powerpoint/2010/main" val="489368655"/>
              </p:ext>
            </p:extLst>
          </p:nvPr>
        </p:nvGraphicFramePr>
        <p:xfrm>
          <a:off x="2351583" y="2237917"/>
          <a:ext cx="7488834" cy="2751497"/>
        </p:xfrm>
        <a:graphic>
          <a:graphicData uri="http://schemas.openxmlformats.org/drawingml/2006/table">
            <a:tbl>
              <a:tblPr firstRow="1" bandRow="1">
                <a:tableStyleId>{5C22544A-7EE6-4342-B048-85BDC9FD1C3A}</a:tableStyleId>
              </a:tblPr>
              <a:tblGrid>
                <a:gridCol w="2496278">
                  <a:extLst>
                    <a:ext uri="{9D8B030D-6E8A-4147-A177-3AD203B41FA5}">
                      <a16:colId xmlns:a16="http://schemas.microsoft.com/office/drawing/2014/main" val="20000"/>
                    </a:ext>
                  </a:extLst>
                </a:gridCol>
                <a:gridCol w="2496278">
                  <a:extLst>
                    <a:ext uri="{9D8B030D-6E8A-4147-A177-3AD203B41FA5}">
                      <a16:colId xmlns:a16="http://schemas.microsoft.com/office/drawing/2014/main" val="20001"/>
                    </a:ext>
                  </a:extLst>
                </a:gridCol>
                <a:gridCol w="2496278">
                  <a:extLst>
                    <a:ext uri="{9D8B030D-6E8A-4147-A177-3AD203B41FA5}">
                      <a16:colId xmlns:a16="http://schemas.microsoft.com/office/drawing/2014/main" val="20002"/>
                    </a:ext>
                  </a:extLst>
                </a:gridCol>
              </a:tblGrid>
              <a:tr h="786186">
                <a:tc>
                  <a:txBody>
                    <a:bodyPr/>
                    <a:lstStyle/>
                    <a:p>
                      <a:endParaRPr lang="en-GB" sz="1600" noProof="0" dirty="0">
                        <a:latin typeface="Arial" panose="020B0604020202020204" pitchFamily="34" charset="0"/>
                        <a:cs typeface="Arial" panose="020B0604020202020204" pitchFamily="34" charset="0"/>
                      </a:endParaRPr>
                    </a:p>
                  </a:txBody>
                  <a:tcPr>
                    <a:solidFill>
                      <a:srgbClr val="AA5C99"/>
                    </a:solidFill>
                  </a:tcPr>
                </a:tc>
                <a:tc>
                  <a:txBody>
                    <a:bodyPr/>
                    <a:lstStyle/>
                    <a:p>
                      <a:pPr algn="ctr"/>
                      <a:r>
                        <a:rPr lang="en-GB" sz="1600" noProof="0" dirty="0">
                          <a:latin typeface="Arial" panose="020B0604020202020204" pitchFamily="34" charset="0"/>
                          <a:cs typeface="Arial" panose="020B0604020202020204" pitchFamily="34" charset="0"/>
                        </a:rPr>
                        <a:t>Access to background</a:t>
                      </a:r>
                    </a:p>
                  </a:txBody>
                  <a:tcPr anchor="ctr">
                    <a:solidFill>
                      <a:srgbClr val="AA5C99"/>
                    </a:solidFill>
                  </a:tcPr>
                </a:tc>
                <a:tc>
                  <a:txBody>
                    <a:bodyPr/>
                    <a:lstStyle/>
                    <a:p>
                      <a:pPr algn="ctr"/>
                      <a:r>
                        <a:rPr lang="en-GB" sz="1600" noProof="0" dirty="0">
                          <a:latin typeface="Arial" panose="020B0604020202020204" pitchFamily="34" charset="0"/>
                          <a:cs typeface="Arial" panose="020B0604020202020204" pitchFamily="34" charset="0"/>
                        </a:rPr>
                        <a:t>Access </a:t>
                      </a:r>
                      <a:r>
                        <a:rPr lang="en-GB" sz="1600" noProof="0" dirty="0" smtClean="0">
                          <a:latin typeface="Arial" panose="020B0604020202020204" pitchFamily="34" charset="0"/>
                          <a:cs typeface="Arial" panose="020B0604020202020204" pitchFamily="34" charset="0"/>
                        </a:rPr>
                        <a:t>to</a:t>
                      </a:r>
                      <a:r>
                        <a:rPr lang="en-GB" sz="1600" baseline="0" noProof="0" dirty="0" smtClean="0">
                          <a:latin typeface="Arial" panose="020B0604020202020204" pitchFamily="34" charset="0"/>
                          <a:cs typeface="Arial" panose="020B0604020202020204" pitchFamily="34" charset="0"/>
                        </a:rPr>
                        <a:t> </a:t>
                      </a:r>
                      <a:r>
                        <a:rPr lang="en-GB" sz="1600" noProof="0" dirty="0" smtClean="0">
                          <a:latin typeface="Arial" panose="020B0604020202020204" pitchFamily="34" charset="0"/>
                          <a:cs typeface="Arial" panose="020B0604020202020204" pitchFamily="34" charset="0"/>
                        </a:rPr>
                        <a:t>results</a:t>
                      </a:r>
                      <a:endParaRPr lang="en-GB" sz="1600" noProof="0" dirty="0">
                        <a:latin typeface="Arial" panose="020B0604020202020204" pitchFamily="34" charset="0"/>
                        <a:cs typeface="Arial" panose="020B0604020202020204" pitchFamily="34" charset="0"/>
                      </a:endParaRPr>
                    </a:p>
                  </a:txBody>
                  <a:tcPr anchor="ctr">
                    <a:solidFill>
                      <a:srgbClr val="AA5C99"/>
                    </a:solidFill>
                  </a:tcPr>
                </a:tc>
                <a:extLst>
                  <a:ext uri="{0D108BD9-81ED-4DB2-BD59-A6C34878D82A}">
                    <a16:rowId xmlns:a16="http://schemas.microsoft.com/office/drawing/2014/main" val="10000"/>
                  </a:ext>
                </a:extLst>
              </a:tr>
              <a:tr h="960559">
                <a:tc>
                  <a:txBody>
                    <a:bodyPr/>
                    <a:lstStyle/>
                    <a:p>
                      <a:r>
                        <a:rPr lang="en-GB" sz="1600" noProof="0" dirty="0">
                          <a:latin typeface="Arial" panose="020B0604020202020204" pitchFamily="34" charset="0"/>
                          <a:cs typeface="Arial" panose="020B0604020202020204" pitchFamily="34" charset="0"/>
                        </a:rPr>
                        <a:t>Project</a:t>
                      </a:r>
                      <a:r>
                        <a:rPr lang="en-GB" sz="1600" baseline="0" noProof="0" dirty="0">
                          <a:latin typeface="Arial" panose="020B0604020202020204" pitchFamily="34" charset="0"/>
                          <a:cs typeface="Arial" panose="020B0604020202020204" pitchFamily="34" charset="0"/>
                        </a:rPr>
                        <a:t> implementation</a:t>
                      </a:r>
                      <a:endParaRPr lang="en-GB" sz="1600" noProof="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GB" sz="1600" noProof="0" dirty="0">
                          <a:latin typeface="Arial" panose="020B0604020202020204" pitchFamily="34" charset="0"/>
                          <a:cs typeface="Arial" panose="020B0604020202020204" pitchFamily="34" charset="0"/>
                        </a:rPr>
                        <a:t>Royalty-free (unless differently agreed before the signing of the GA)</a:t>
                      </a:r>
                    </a:p>
                    <a:p>
                      <a:endParaRPr lang="en-GB" sz="1600" noProof="0" dirty="0">
                        <a:latin typeface="Arial" panose="020B0604020202020204" pitchFamily="34" charset="0"/>
                        <a:cs typeface="Arial" panose="020B0604020202020204" pitchFamily="34" charset="0"/>
                      </a:endParaRPr>
                    </a:p>
                  </a:txBody>
                  <a:tcPr>
                    <a:solidFill>
                      <a:schemeClr val="bg1">
                        <a:lumMod val="75000"/>
                      </a:schemeClr>
                    </a:solidFill>
                  </a:tcPr>
                </a:tc>
                <a:tc>
                  <a:txBody>
                    <a:bodyPr/>
                    <a:lstStyle/>
                    <a:p>
                      <a:r>
                        <a:rPr lang="en-GB" sz="1600" noProof="0" dirty="0">
                          <a:latin typeface="Arial" panose="020B0604020202020204" pitchFamily="34" charset="0"/>
                          <a:cs typeface="Arial" panose="020B0604020202020204" pitchFamily="34" charset="0"/>
                        </a:rPr>
                        <a:t>Royalty-free</a:t>
                      </a:r>
                    </a:p>
                  </a:txBody>
                  <a:tcPr>
                    <a:solidFill>
                      <a:schemeClr val="bg1">
                        <a:lumMod val="75000"/>
                      </a:schemeClr>
                    </a:solidFill>
                  </a:tcPr>
                </a:tc>
                <a:extLst>
                  <a:ext uri="{0D108BD9-81ED-4DB2-BD59-A6C34878D82A}">
                    <a16:rowId xmlns:a16="http://schemas.microsoft.com/office/drawing/2014/main" val="10001"/>
                  </a:ext>
                </a:extLst>
              </a:tr>
              <a:tr h="898511">
                <a:tc>
                  <a:txBody>
                    <a:bodyPr/>
                    <a:lstStyle/>
                    <a:p>
                      <a:r>
                        <a:rPr lang="en-GB" sz="1600" noProof="0" dirty="0">
                          <a:latin typeface="Arial" panose="020B0604020202020204" pitchFamily="34" charset="0"/>
                          <a:cs typeface="Arial" panose="020B0604020202020204" pitchFamily="34" charset="0"/>
                        </a:rPr>
                        <a:t>Exploitation of results</a:t>
                      </a:r>
                    </a:p>
                  </a:txBody>
                  <a:tcPr>
                    <a:solidFill>
                      <a:schemeClr val="bg1">
                        <a:lumMod val="75000"/>
                      </a:schemeClr>
                    </a:solidFill>
                  </a:tcPr>
                </a:tc>
                <a:tc>
                  <a:txBody>
                    <a:bodyPr/>
                    <a:lstStyle/>
                    <a:p>
                      <a:r>
                        <a:rPr lang="en-GB" sz="1600" noProof="0" dirty="0">
                          <a:latin typeface="Arial" panose="020B0604020202020204" pitchFamily="34" charset="0"/>
                          <a:cs typeface="Arial" panose="020B0604020202020204" pitchFamily="34" charset="0"/>
                        </a:rPr>
                        <a:t>On fair</a:t>
                      </a:r>
                      <a:r>
                        <a:rPr lang="en-GB" sz="1600" baseline="0" noProof="0" dirty="0">
                          <a:latin typeface="Arial" panose="020B0604020202020204" pitchFamily="34" charset="0"/>
                          <a:cs typeface="Arial" panose="020B0604020202020204" pitchFamily="34" charset="0"/>
                        </a:rPr>
                        <a:t> and reasonable </a:t>
                      </a:r>
                      <a:r>
                        <a:rPr lang="en-GB" sz="1600" noProof="0" dirty="0">
                          <a:latin typeface="Arial" panose="020B0604020202020204" pitchFamily="34" charset="0"/>
                          <a:cs typeface="Arial" panose="020B0604020202020204" pitchFamily="34" charset="0"/>
                        </a:rPr>
                        <a:t>conditions</a:t>
                      </a:r>
                    </a:p>
                  </a:txBody>
                  <a:tcPr>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a:latin typeface="Arial" panose="020B0604020202020204" pitchFamily="34" charset="0"/>
                          <a:cs typeface="Arial" panose="020B0604020202020204" pitchFamily="34" charset="0"/>
                        </a:rPr>
                        <a:t>On fair</a:t>
                      </a:r>
                      <a:r>
                        <a:rPr lang="en-GB" sz="1600" baseline="0" noProof="0" dirty="0">
                          <a:latin typeface="Arial" panose="020B0604020202020204" pitchFamily="34" charset="0"/>
                          <a:cs typeface="Arial" panose="020B0604020202020204" pitchFamily="34" charset="0"/>
                        </a:rPr>
                        <a:t> and reasonable </a:t>
                      </a:r>
                      <a:r>
                        <a:rPr lang="en-GB" sz="1600" noProof="0" dirty="0">
                          <a:latin typeface="Arial" panose="020B0604020202020204" pitchFamily="34" charset="0"/>
                          <a:cs typeface="Arial" panose="020B0604020202020204" pitchFamily="34" charset="0"/>
                        </a:rPr>
                        <a:t>conditions</a:t>
                      </a:r>
                    </a:p>
                  </a:txBody>
                  <a:tcPr>
                    <a:solidFill>
                      <a:schemeClr val="bg1">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28967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97A6E37-7961-48DF-B7A3-1E41757EB3DD}"/>
              </a:ext>
            </a:extLst>
          </p:cNvPr>
          <p:cNvSpPr>
            <a:spLocks noGrp="1"/>
          </p:cNvSpPr>
          <p:nvPr>
            <p:ph type="title"/>
          </p:nvPr>
        </p:nvSpPr>
        <p:spPr/>
        <p:txBody>
          <a:bodyPr/>
          <a:lstStyle/>
          <a:p>
            <a:r>
              <a:rPr lang="de-DE" dirty="0"/>
              <a:t>Obligation </a:t>
            </a:r>
            <a:r>
              <a:rPr lang="de-DE" dirty="0" err="1"/>
              <a:t>to</a:t>
            </a:r>
            <a:r>
              <a:rPr lang="de-DE" dirty="0"/>
              <a:t> </a:t>
            </a:r>
            <a:r>
              <a:rPr lang="de-DE" dirty="0" err="1"/>
              <a:t>protect</a:t>
            </a:r>
            <a:r>
              <a:rPr lang="de-DE" dirty="0"/>
              <a:t> </a:t>
            </a:r>
          </a:p>
        </p:txBody>
      </p:sp>
      <p:sp>
        <p:nvSpPr>
          <p:cNvPr id="4" name="Textplatzhalter 3">
            <a:extLst>
              <a:ext uri="{FF2B5EF4-FFF2-40B4-BE49-F238E27FC236}">
                <a16:creationId xmlns:a16="http://schemas.microsoft.com/office/drawing/2014/main" id="{856B1F6D-659D-46BB-8888-0F6089C818F1}"/>
              </a:ext>
            </a:extLst>
          </p:cNvPr>
          <p:cNvSpPr txBox="1">
            <a:spLocks noGrp="1"/>
          </p:cNvSpPr>
          <p:nvPr>
            <p:ph type="body" sz="quarter" idx="17"/>
          </p:nvPr>
        </p:nvSpPr>
        <p:spPr>
          <a:xfrm>
            <a:off x="838200" y="1549400"/>
            <a:ext cx="10487025" cy="4016484"/>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Each participant must </a:t>
            </a:r>
            <a:r>
              <a:rPr lang="en-US" b="1" dirty="0">
                <a:latin typeface="Arial" panose="020B0604020202020204" pitchFamily="34" charset="0"/>
                <a:cs typeface="Arial" panose="020B0604020202020204" pitchFamily="34" charset="0"/>
              </a:rPr>
              <a:t>examine the possibility of protecting its results and must adequately protect them</a:t>
            </a:r>
            <a:r>
              <a:rPr lang="en-US" dirty="0">
                <a:latin typeface="Arial" panose="020B0604020202020204" pitchFamily="34" charset="0"/>
                <a:cs typeface="Arial" panose="020B0604020202020204" pitchFamily="34" charset="0"/>
              </a:rPr>
              <a:t> — for an appropriate period and with appropriate territorial coverage — if:</a:t>
            </a:r>
          </a:p>
          <a:p>
            <a:pPr algn="just"/>
            <a:r>
              <a:rPr lang="en-US" dirty="0">
                <a:latin typeface="Arial" panose="020B0604020202020204" pitchFamily="34" charset="0"/>
                <a:cs typeface="Arial" panose="020B0604020202020204" pitchFamily="34" charset="0"/>
              </a:rPr>
              <a:t>(a) the results can reasonably be expected to be commercially or industrially exploited and</a:t>
            </a:r>
          </a:p>
          <a:p>
            <a:pPr algn="just"/>
            <a:r>
              <a:rPr lang="en-US" dirty="0">
                <a:latin typeface="Arial" panose="020B0604020202020204" pitchFamily="34" charset="0"/>
                <a:cs typeface="Arial" panose="020B0604020202020204" pitchFamily="34" charset="0"/>
              </a:rPr>
              <a:t>(b) protecting them is possible, reasonable and justified (given the circumstances).</a:t>
            </a:r>
          </a:p>
          <a:p>
            <a:pPr algn="just"/>
            <a:r>
              <a:rPr lang="en-US" dirty="0">
                <a:latin typeface="Arial" panose="020B0604020202020204" pitchFamily="34" charset="0"/>
                <a:cs typeface="Arial" panose="020B0604020202020204" pitchFamily="34" charset="0"/>
              </a:rPr>
              <a:t>When deciding on protection, the beneficiary must consider its own interests and the interests (especially commercial) of the other beneficiaries.</a:t>
            </a:r>
          </a:p>
          <a:p>
            <a:pPr algn="just"/>
            <a:endParaRPr lang="en-US"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Protection can be secured by IPR or other means (e.g. trade secret protection).</a:t>
            </a:r>
          </a:p>
        </p:txBody>
      </p:sp>
    </p:spTree>
    <p:extLst>
      <p:ext uri="{BB962C8B-B14F-4D97-AF65-F5344CB8AC3E}">
        <p14:creationId xmlns:p14="http://schemas.microsoft.com/office/powerpoint/2010/main" val="3077000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41AD95E-05F7-4D3C-96C7-2AECDF026AA4}"/>
              </a:ext>
            </a:extLst>
          </p:cNvPr>
          <p:cNvSpPr>
            <a:spLocks noGrp="1"/>
          </p:cNvSpPr>
          <p:nvPr>
            <p:ph type="body" sz="quarter" idx="17"/>
          </p:nvPr>
        </p:nvSpPr>
        <p:spPr>
          <a:xfrm>
            <a:off x="866931" y="1282275"/>
            <a:ext cx="10486869" cy="4103410"/>
          </a:xfrm>
        </p:spPr>
        <p:txBody>
          <a:bodyPr/>
          <a:lstStyle/>
          <a:p>
            <a:pPr algn="just"/>
            <a:r>
              <a:rPr lang="en-GB" dirty="0">
                <a:latin typeface="Arial" panose="020B0604020202020204" pitchFamily="34" charset="0"/>
                <a:cs typeface="Arial" panose="020B0604020202020204" pitchFamily="34" charset="0"/>
              </a:rPr>
              <a:t>Beneficiaries receiving EU funding must – up to four years after the end of the action – use their best efforts to exploit their results directly or to have them exploited indirectly by another entity, in particular through licensing or transfer. </a:t>
            </a:r>
          </a:p>
          <a:p>
            <a:pPr algn="just"/>
            <a:endParaRPr lang="en-GB"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If, despite a beneficiary’s best efforts, the results are not exploited within one year after the end of the action, the beneficiaries must (unless otherwise agreed in writing with the granting authority) use the Horizon Results Platform to find interested parties to exploit the results. </a:t>
            </a:r>
            <a:endParaRPr lang="en-GB" sz="2000" dirty="0">
              <a:latin typeface="Arial" panose="020B0604020202020204" pitchFamily="34" charset="0"/>
              <a:cs typeface="Arial" panose="020B0604020202020204" pitchFamily="34" charset="0"/>
            </a:endParaRPr>
          </a:p>
          <a:p>
            <a:pPr algn="just"/>
            <a:endParaRPr lang="en-GB" dirty="0">
              <a:latin typeface="Arial" panose="020B0604020202020204" pitchFamily="34" charset="0"/>
              <a:cs typeface="Arial" panose="020B0604020202020204" pitchFamily="34" charset="0"/>
            </a:endParaRPr>
          </a:p>
          <a:p>
            <a:endParaRPr lang="de-DE" dirty="0"/>
          </a:p>
        </p:txBody>
      </p:sp>
      <p:sp>
        <p:nvSpPr>
          <p:cNvPr id="3" name="Titel 2">
            <a:extLst>
              <a:ext uri="{FF2B5EF4-FFF2-40B4-BE49-F238E27FC236}">
                <a16:creationId xmlns:a16="http://schemas.microsoft.com/office/drawing/2014/main" id="{6017D4EC-29E9-4DCB-8C45-352395584076}"/>
              </a:ext>
            </a:extLst>
          </p:cNvPr>
          <p:cNvSpPr>
            <a:spLocks noGrp="1"/>
          </p:cNvSpPr>
          <p:nvPr>
            <p:ph type="title"/>
          </p:nvPr>
        </p:nvSpPr>
        <p:spPr/>
        <p:txBody>
          <a:bodyPr/>
          <a:lstStyle/>
          <a:p>
            <a:r>
              <a:rPr lang="de-DE" dirty="0"/>
              <a:t>Obligation </a:t>
            </a:r>
            <a:r>
              <a:rPr lang="de-DE" dirty="0" err="1"/>
              <a:t>to</a:t>
            </a:r>
            <a:r>
              <a:rPr lang="de-DE" dirty="0"/>
              <a:t> </a:t>
            </a:r>
            <a:r>
              <a:rPr lang="de-DE" dirty="0" err="1"/>
              <a:t>exploit</a:t>
            </a:r>
            <a:r>
              <a:rPr lang="de-DE" dirty="0"/>
              <a:t> </a:t>
            </a:r>
          </a:p>
        </p:txBody>
      </p:sp>
    </p:spTree>
    <p:extLst>
      <p:ext uri="{BB962C8B-B14F-4D97-AF65-F5344CB8AC3E}">
        <p14:creationId xmlns:p14="http://schemas.microsoft.com/office/powerpoint/2010/main" val="3515581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C5F72EB-1AEC-4709-8B58-F7F0C5E08AB2}"/>
              </a:ext>
            </a:extLst>
          </p:cNvPr>
          <p:cNvSpPr>
            <a:spLocks noGrp="1"/>
          </p:cNvSpPr>
          <p:nvPr>
            <p:ph type="title"/>
          </p:nvPr>
        </p:nvSpPr>
        <p:spPr/>
        <p:txBody>
          <a:bodyPr/>
          <a:lstStyle/>
          <a:p>
            <a:r>
              <a:rPr lang="de-DE" dirty="0"/>
              <a:t>6 </a:t>
            </a:r>
            <a:r>
              <a:rPr lang="de-DE" dirty="0" err="1"/>
              <a:t>pillars</a:t>
            </a:r>
            <a:r>
              <a:rPr lang="de-DE" dirty="0"/>
              <a:t> of IP </a:t>
            </a:r>
            <a:r>
              <a:rPr lang="de-DE" dirty="0" err="1"/>
              <a:t>management</a:t>
            </a:r>
            <a:r>
              <a:rPr lang="de-DE" dirty="0"/>
              <a:t> in Horizon Europe</a:t>
            </a:r>
          </a:p>
        </p:txBody>
      </p:sp>
      <p:pic>
        <p:nvPicPr>
          <p:cNvPr id="4" name="Grafik 3">
            <a:extLst>
              <a:ext uri="{FF2B5EF4-FFF2-40B4-BE49-F238E27FC236}">
                <a16:creationId xmlns:a16="http://schemas.microsoft.com/office/drawing/2014/main" id="{12836433-09B9-4A10-898D-DAE0C51761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86088" y="1562213"/>
            <a:ext cx="6219825" cy="4447987"/>
          </a:xfrm>
          <a:prstGeom prst="rect">
            <a:avLst/>
          </a:prstGeom>
        </p:spPr>
      </p:pic>
    </p:spTree>
    <p:extLst>
      <p:ext uri="{BB962C8B-B14F-4D97-AF65-F5344CB8AC3E}">
        <p14:creationId xmlns:p14="http://schemas.microsoft.com/office/powerpoint/2010/main" val="3136710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8A98675-0647-4F04-A265-D53F4227C469}"/>
              </a:ext>
            </a:extLst>
          </p:cNvPr>
          <p:cNvSpPr>
            <a:spLocks noGrp="1"/>
          </p:cNvSpPr>
          <p:nvPr>
            <p:ph type="title"/>
          </p:nvPr>
        </p:nvSpPr>
        <p:spPr/>
        <p:txBody>
          <a:bodyPr/>
          <a:lstStyle/>
          <a:p>
            <a:r>
              <a:rPr lang="de-DE" dirty="0"/>
              <a:t>6 </a:t>
            </a:r>
            <a:r>
              <a:rPr lang="de-DE" dirty="0" err="1"/>
              <a:t>pillars</a:t>
            </a:r>
            <a:r>
              <a:rPr lang="de-DE" dirty="0"/>
              <a:t> of IP </a:t>
            </a:r>
            <a:r>
              <a:rPr lang="de-DE" dirty="0" err="1"/>
              <a:t>management</a:t>
            </a:r>
            <a:r>
              <a:rPr lang="de-DE" dirty="0"/>
              <a:t> in Horizon Europe</a:t>
            </a:r>
          </a:p>
        </p:txBody>
      </p:sp>
      <p:pic>
        <p:nvPicPr>
          <p:cNvPr id="5" name="Grafik 4">
            <a:extLst>
              <a:ext uri="{FF2B5EF4-FFF2-40B4-BE49-F238E27FC236}">
                <a16:creationId xmlns:a16="http://schemas.microsoft.com/office/drawing/2014/main" id="{5F138072-8B15-452C-A907-DCDA2CE7FDD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86088" y="1189321"/>
            <a:ext cx="6219825" cy="5526789"/>
          </a:xfrm>
          <a:prstGeom prst="rect">
            <a:avLst/>
          </a:prstGeom>
        </p:spPr>
      </p:pic>
    </p:spTree>
    <p:extLst>
      <p:ext uri="{BB962C8B-B14F-4D97-AF65-F5344CB8AC3E}">
        <p14:creationId xmlns:p14="http://schemas.microsoft.com/office/powerpoint/2010/main" val="2661708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A4AC0B4-4EFB-4105-904D-165DC2E13CA6}"/>
              </a:ext>
            </a:extLst>
          </p:cNvPr>
          <p:cNvSpPr>
            <a:spLocks noGrp="1"/>
          </p:cNvSpPr>
          <p:nvPr>
            <p:ph type="body" sz="quarter" idx="17"/>
          </p:nvPr>
        </p:nvSpPr>
        <p:spPr>
          <a:xfrm>
            <a:off x="866930" y="1530959"/>
            <a:ext cx="10486869" cy="4103410"/>
          </a:xfrm>
        </p:spPr>
        <p:txBody>
          <a:bodyPr/>
          <a:lstStyle/>
          <a:p>
            <a:pPr algn="just"/>
            <a:r>
              <a:rPr lang="en-GB" sz="1800" dirty="0">
                <a:latin typeface="Arial" panose="020B0604020202020204" pitchFamily="34" charset="0"/>
                <a:cs typeface="Arial" panose="020B0604020202020204" pitchFamily="34" charset="0"/>
              </a:rPr>
              <a:t>Beneficiaries have an obligation to define the expected key results and their strategy for exploitation and dissemination. </a:t>
            </a:r>
          </a:p>
          <a:p>
            <a:pPr algn="just"/>
            <a:r>
              <a:rPr lang="en-GB" sz="1800" dirty="0">
                <a:latin typeface="Arial" panose="020B0604020202020204" pitchFamily="34" charset="0"/>
                <a:cs typeface="Arial" panose="020B0604020202020204" pitchFamily="34" charset="0"/>
              </a:rPr>
              <a:t>Hence the following information must be included:</a:t>
            </a:r>
          </a:p>
          <a:p>
            <a:pPr marL="285750" indent="-285750" algn="just">
              <a:buFont typeface="Arial" panose="020B0604020202020204" pitchFamily="34" charset="0"/>
              <a:buChar char="•"/>
            </a:pPr>
            <a:r>
              <a:rPr lang="en-GB" sz="1800" dirty="0">
                <a:latin typeface="Arial" panose="020B0604020202020204" pitchFamily="34" charset="0"/>
                <a:cs typeface="Arial" panose="020B0604020202020204" pitchFamily="34" charset="0"/>
              </a:rPr>
              <a:t>A list of key expected results that might be exploited (i.e. with commercial or industrial applicability) including their:</a:t>
            </a:r>
          </a:p>
          <a:p>
            <a:pPr marL="742950" lvl="1" indent="-285750" algn="just" eaLnBrk="0" hangingPunct="0">
              <a:spcBef>
                <a:spcPct val="20000"/>
              </a:spcBef>
              <a:buClr>
                <a:schemeClr val="accent2"/>
              </a:buClr>
              <a:buFont typeface="Wingdings" pitchFamily="2" charset="2"/>
              <a:buChar char="§"/>
              <a:defRPr/>
            </a:pPr>
            <a:r>
              <a:rPr lang="en-GB" sz="1800" dirty="0">
                <a:latin typeface="Arial" panose="020B0604020202020204" pitchFamily="34" charset="0"/>
                <a:ea typeface="ＭＳ Ｐゴシック" charset="0"/>
                <a:cs typeface="Arial" panose="020B0604020202020204" pitchFamily="34" charset="0"/>
              </a:rPr>
              <a:t>description </a:t>
            </a:r>
          </a:p>
          <a:p>
            <a:pPr marL="742950" lvl="1" indent="-285750" algn="just" eaLnBrk="0" hangingPunct="0">
              <a:spcBef>
                <a:spcPct val="20000"/>
              </a:spcBef>
              <a:buClr>
                <a:schemeClr val="accent2"/>
              </a:buClr>
              <a:buFont typeface="Wingdings" pitchFamily="2" charset="2"/>
              <a:buChar char="§"/>
              <a:defRPr/>
            </a:pPr>
            <a:r>
              <a:rPr lang="en-GB" sz="1800" dirty="0">
                <a:latin typeface="Arial" panose="020B0604020202020204" pitchFamily="34" charset="0"/>
                <a:ea typeface="ＭＳ Ｐゴシック" charset="0"/>
                <a:cs typeface="Arial" panose="020B0604020202020204" pitchFamily="34" charset="0"/>
              </a:rPr>
              <a:t>ownership status – basis for </a:t>
            </a:r>
            <a:r>
              <a:rPr lang="en-GB" sz="1800" b="1" dirty="0">
                <a:latin typeface="Arial" panose="020B0604020202020204" pitchFamily="34" charset="0"/>
                <a:ea typeface="ＭＳ Ｐゴシック" charset="0"/>
                <a:cs typeface="Arial" panose="020B0604020202020204" pitchFamily="34" charset="0"/>
              </a:rPr>
              <a:t>Research Ownership List </a:t>
            </a:r>
            <a:r>
              <a:rPr lang="en-GB" sz="1800" dirty="0">
                <a:latin typeface="Arial" panose="020B0604020202020204" pitchFamily="34" charset="0"/>
                <a:ea typeface="ＭＳ Ｐゴシック" charset="0"/>
                <a:cs typeface="Arial" panose="020B0604020202020204" pitchFamily="34" charset="0"/>
              </a:rPr>
              <a:t>to be included in the final report </a:t>
            </a:r>
          </a:p>
          <a:p>
            <a:pPr marL="742950" lvl="1" indent="-285750" algn="just" eaLnBrk="0" hangingPunct="0">
              <a:spcBef>
                <a:spcPct val="20000"/>
              </a:spcBef>
              <a:buClr>
                <a:schemeClr val="accent2"/>
              </a:buClr>
              <a:buFont typeface="Wingdings" pitchFamily="2" charset="2"/>
              <a:buChar char="§"/>
              <a:defRPr/>
            </a:pPr>
            <a:r>
              <a:rPr lang="en-GB" sz="1800" dirty="0">
                <a:latin typeface="Arial" panose="020B0604020202020204" pitchFamily="34" charset="0"/>
                <a:ea typeface="ＭＳ Ｐゴシック" charset="0"/>
                <a:cs typeface="Arial" panose="020B0604020202020204" pitchFamily="34" charset="0"/>
              </a:rPr>
              <a:t>sector of application, </a:t>
            </a:r>
          </a:p>
          <a:p>
            <a:pPr marL="742950" lvl="1" indent="-285750" algn="just" eaLnBrk="0" hangingPunct="0">
              <a:spcBef>
                <a:spcPct val="20000"/>
              </a:spcBef>
              <a:buClr>
                <a:schemeClr val="accent2"/>
              </a:buClr>
              <a:buFont typeface="Wingdings" pitchFamily="2" charset="2"/>
              <a:buChar char="§"/>
              <a:defRPr/>
            </a:pPr>
            <a:r>
              <a:rPr lang="en-GB" sz="1800" dirty="0">
                <a:latin typeface="Arial" panose="020B0604020202020204" pitchFamily="34" charset="0"/>
                <a:ea typeface="ＭＳ Ｐゴシック" charset="0"/>
                <a:cs typeface="Arial" panose="020B0604020202020204" pitchFamily="34" charset="0"/>
              </a:rPr>
              <a:t>protection measures - geographical coverage (if applicable) </a:t>
            </a:r>
          </a:p>
          <a:p>
            <a:endParaRPr lang="de-DE" dirty="0"/>
          </a:p>
        </p:txBody>
      </p:sp>
      <p:sp>
        <p:nvSpPr>
          <p:cNvPr id="3" name="Titel 2">
            <a:extLst>
              <a:ext uri="{FF2B5EF4-FFF2-40B4-BE49-F238E27FC236}">
                <a16:creationId xmlns:a16="http://schemas.microsoft.com/office/drawing/2014/main" id="{D6D2BEAE-6571-455E-BE4B-CFD747A8DF16}"/>
              </a:ext>
            </a:extLst>
          </p:cNvPr>
          <p:cNvSpPr>
            <a:spLocks noGrp="1"/>
          </p:cNvSpPr>
          <p:nvPr>
            <p:ph type="title"/>
          </p:nvPr>
        </p:nvSpPr>
        <p:spPr>
          <a:xfrm>
            <a:off x="838200" y="728131"/>
            <a:ext cx="10515600" cy="473104"/>
          </a:xfrm>
        </p:spPr>
        <p:txBody>
          <a:bodyPr/>
          <a:lstStyle/>
          <a:p>
            <a:r>
              <a:rPr lang="en-US" sz="3200" dirty="0"/>
              <a:t>Plan for dissemination and exploitation of results including communication activities (PDEC)</a:t>
            </a:r>
            <a:endParaRPr lang="de-DE" sz="3200" dirty="0"/>
          </a:p>
        </p:txBody>
      </p:sp>
    </p:spTree>
    <p:extLst>
      <p:ext uri="{BB962C8B-B14F-4D97-AF65-F5344CB8AC3E}">
        <p14:creationId xmlns:p14="http://schemas.microsoft.com/office/powerpoint/2010/main" val="3373282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2B51837-098B-4075-B287-EAC3476897F1}"/>
              </a:ext>
            </a:extLst>
          </p:cNvPr>
          <p:cNvSpPr>
            <a:spLocks noGrp="1"/>
          </p:cNvSpPr>
          <p:nvPr>
            <p:ph type="title"/>
          </p:nvPr>
        </p:nvSpPr>
        <p:spPr>
          <a:xfrm>
            <a:off x="1571625" y="3268350"/>
            <a:ext cx="10515600" cy="473104"/>
          </a:xfrm>
        </p:spPr>
        <p:txBody>
          <a:bodyPr/>
          <a:lstStyle/>
          <a:p>
            <a:r>
              <a:rPr lang="de-DE" dirty="0" err="1"/>
              <a:t>You</a:t>
            </a:r>
            <a:r>
              <a:rPr lang="de-DE" dirty="0"/>
              <a:t> </a:t>
            </a:r>
            <a:r>
              <a:rPr lang="de-DE" dirty="0" err="1"/>
              <a:t>need</a:t>
            </a:r>
            <a:r>
              <a:rPr lang="de-DE" dirty="0"/>
              <a:t> </a:t>
            </a:r>
            <a:r>
              <a:rPr lang="de-DE" dirty="0" err="1"/>
              <a:t>further</a:t>
            </a:r>
            <a:r>
              <a:rPr lang="de-DE" dirty="0"/>
              <a:t> </a:t>
            </a:r>
            <a:r>
              <a:rPr lang="de-DE" dirty="0" err="1"/>
              <a:t>information</a:t>
            </a:r>
            <a:r>
              <a:rPr lang="de-DE" dirty="0"/>
              <a:t>/</a:t>
            </a:r>
            <a:r>
              <a:rPr lang="de-DE" dirty="0" err="1"/>
              <a:t>assistance</a:t>
            </a:r>
            <a:r>
              <a:rPr lang="de-DE" dirty="0"/>
              <a:t> </a:t>
            </a:r>
          </a:p>
        </p:txBody>
      </p:sp>
    </p:spTree>
    <p:extLst>
      <p:ext uri="{BB962C8B-B14F-4D97-AF65-F5344CB8AC3E}">
        <p14:creationId xmlns:p14="http://schemas.microsoft.com/office/powerpoint/2010/main" val="2938293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5EA0B73E-EBC5-4DF9-9CCC-2A3043079773}"/>
              </a:ext>
            </a:extLst>
          </p:cNvPr>
          <p:cNvSpPr>
            <a:spLocks noGrp="1"/>
          </p:cNvSpPr>
          <p:nvPr>
            <p:ph type="body" sz="quarter" idx="17"/>
          </p:nvPr>
        </p:nvSpPr>
        <p:spPr>
          <a:xfrm>
            <a:off x="866931" y="1368000"/>
            <a:ext cx="5229070" cy="4103410"/>
          </a:xfrm>
        </p:spPr>
        <p:txBody>
          <a:bodyPr/>
          <a:lstStyle/>
          <a:p>
            <a:endParaRPr lang="en-US" sz="500" dirty="0">
              <a:solidFill>
                <a:schemeClr val="tx1"/>
              </a:solidFill>
            </a:endParaRPr>
          </a:p>
          <a:p>
            <a:pPr marL="342900" indent="-342900">
              <a:buFont typeface="Arial" panose="020B0604020202020204" pitchFamily="34" charset="0"/>
              <a:buChar char="•"/>
            </a:pPr>
            <a:r>
              <a:rPr lang="en-US" sz="2000" dirty="0">
                <a:solidFill>
                  <a:schemeClr val="tx1"/>
                </a:solidFill>
              </a:rPr>
              <a:t>Raise awareness amongst </a:t>
            </a:r>
            <a:r>
              <a:rPr lang="en-US" sz="2000" b="1" dirty="0">
                <a:solidFill>
                  <a:schemeClr val="tx1"/>
                </a:solidFill>
              </a:rPr>
              <a:t>beneficiaries of EU-funded projects</a:t>
            </a:r>
            <a:r>
              <a:rPr lang="en-US" sz="2000" dirty="0">
                <a:solidFill>
                  <a:schemeClr val="tx1"/>
                </a:solidFill>
              </a:rPr>
              <a:t> &amp; </a:t>
            </a:r>
            <a:r>
              <a:rPr lang="en-US" sz="2000" b="1" dirty="0">
                <a:solidFill>
                  <a:schemeClr val="tx1"/>
                </a:solidFill>
              </a:rPr>
              <a:t>EU SMEs </a:t>
            </a:r>
            <a:r>
              <a:rPr lang="en-US" sz="2000" dirty="0">
                <a:solidFill>
                  <a:schemeClr val="tx1"/>
                </a:solidFill>
              </a:rPr>
              <a:t>of the importance of IP management </a:t>
            </a:r>
          </a:p>
          <a:p>
            <a:pPr marL="342900" indent="-342900">
              <a:buFont typeface="Arial" panose="020B0604020202020204" pitchFamily="34" charset="0"/>
              <a:buChar char="•"/>
            </a:pPr>
            <a:r>
              <a:rPr lang="en-GB" b="1" i="0" dirty="0">
                <a:solidFill>
                  <a:srgbClr val="404040"/>
                </a:solidFill>
                <a:effectLst/>
                <a:latin typeface="Arial" panose="020B0604020202020204" pitchFamily="34" charset="0"/>
              </a:rPr>
              <a:t>Capacity building </a:t>
            </a:r>
            <a:r>
              <a:rPr lang="en-GB" b="0" i="0" dirty="0">
                <a:solidFill>
                  <a:srgbClr val="404040"/>
                </a:solidFill>
                <a:effectLst/>
                <a:latin typeface="Arial" panose="020B0604020202020204" pitchFamily="34" charset="0"/>
              </a:rPr>
              <a:t>along the full scale of IP practices: from awareness to strategic use and successful exploitation.</a:t>
            </a:r>
            <a:endParaRPr lang="en-US" sz="2000" dirty="0">
              <a:solidFill>
                <a:schemeClr val="tx1"/>
              </a:solidFill>
            </a:endParaRPr>
          </a:p>
          <a:p>
            <a:pPr marL="342900" indent="-342900">
              <a:buFont typeface="Arial" panose="020B0604020202020204" pitchFamily="34" charset="0"/>
              <a:buChar char="•"/>
            </a:pPr>
            <a:r>
              <a:rPr lang="en-US" dirty="0"/>
              <a:t>Providing </a:t>
            </a:r>
            <a:r>
              <a:rPr lang="en-US" b="1" dirty="0"/>
              <a:t>proficient, first-line, jargon-free IP support </a:t>
            </a:r>
            <a:r>
              <a:rPr lang="en-US" dirty="0"/>
              <a:t>– free of charge</a:t>
            </a:r>
          </a:p>
          <a:p>
            <a:pPr marL="342900" indent="-342900">
              <a:buFont typeface="Arial" panose="020B0604020202020204" pitchFamily="34" charset="0"/>
              <a:buChar char="•"/>
            </a:pPr>
            <a:r>
              <a:rPr lang="en-US" dirty="0">
                <a:solidFill>
                  <a:schemeClr val="tx1"/>
                </a:solidFill>
              </a:rPr>
              <a:t>Covering </a:t>
            </a:r>
            <a:r>
              <a:rPr lang="en-US" sz="2000" dirty="0">
                <a:solidFill>
                  <a:schemeClr val="tx1"/>
                </a:solidFill>
              </a:rPr>
              <a:t>all forms of IP(R) </a:t>
            </a:r>
          </a:p>
          <a:p>
            <a:endParaRPr lang="en-US" sz="2000" dirty="0">
              <a:solidFill>
                <a:schemeClr val="tx1"/>
              </a:solidFill>
            </a:endParaRPr>
          </a:p>
          <a:p>
            <a:endParaRPr lang="en-US" sz="500" dirty="0"/>
          </a:p>
          <a:p>
            <a:pPr marL="0" indent="0">
              <a:buNone/>
            </a:pPr>
            <a:endParaRPr lang="en-US" sz="2400" dirty="0"/>
          </a:p>
        </p:txBody>
      </p:sp>
      <p:sp>
        <p:nvSpPr>
          <p:cNvPr id="7" name="Titel 4">
            <a:extLst>
              <a:ext uri="{FF2B5EF4-FFF2-40B4-BE49-F238E27FC236}">
                <a16:creationId xmlns:a16="http://schemas.microsoft.com/office/drawing/2014/main" id="{B057B967-84FF-4620-88A3-8A7CA0F49104}"/>
              </a:ext>
            </a:extLst>
          </p:cNvPr>
          <p:cNvSpPr>
            <a:spLocks noGrp="1"/>
          </p:cNvSpPr>
          <p:nvPr>
            <p:ph type="title"/>
          </p:nvPr>
        </p:nvSpPr>
        <p:spPr/>
        <p:txBody>
          <a:bodyPr/>
          <a:lstStyle/>
          <a:p>
            <a:r>
              <a:rPr lang="de-DE" dirty="0"/>
              <a:t>European IP Helpdesk – Service </a:t>
            </a:r>
            <a:r>
              <a:rPr lang="de-DE" dirty="0" err="1"/>
              <a:t>Overview</a:t>
            </a:r>
            <a:r>
              <a:rPr lang="de-DE" dirty="0"/>
              <a:t> </a:t>
            </a:r>
          </a:p>
        </p:txBody>
      </p:sp>
      <p:pic>
        <p:nvPicPr>
          <p:cNvPr id="10" name="Inhaltsplatzhalter 9">
            <a:extLst>
              <a:ext uri="{FF2B5EF4-FFF2-40B4-BE49-F238E27FC236}">
                <a16:creationId xmlns:a16="http://schemas.microsoft.com/office/drawing/2014/main" id="{360117AB-9D05-4D0A-ADF8-0BA743EC6CEB}"/>
              </a:ext>
            </a:extLst>
          </p:cNvPr>
          <p:cNvPicPr>
            <a:picLocks noGrp="1" noChangeAspect="1"/>
          </p:cNvPicPr>
          <p:nvPr>
            <p:ph sz="half" idx="4294967295"/>
          </p:nvPr>
        </p:nvPicPr>
        <p:blipFill>
          <a:blip r:embed="rId3" cstate="email">
            <a:extLst>
              <a:ext uri="{28A0092B-C50C-407E-A947-70E740481C1C}">
                <a14:useLocalDpi xmlns:a14="http://schemas.microsoft.com/office/drawing/2010/main"/>
              </a:ext>
            </a:extLst>
          </a:blip>
          <a:stretch>
            <a:fillRect/>
          </a:stretch>
        </p:blipFill>
        <p:spPr>
          <a:xfrm>
            <a:off x="5988423" y="1566770"/>
            <a:ext cx="5945188" cy="3394075"/>
          </a:xfrm>
        </p:spPr>
      </p:pic>
    </p:spTree>
    <p:extLst>
      <p:ext uri="{BB962C8B-B14F-4D97-AF65-F5344CB8AC3E}">
        <p14:creationId xmlns:p14="http://schemas.microsoft.com/office/powerpoint/2010/main" val="1589448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3">
            <a:extLst>
              <a:ext uri="{FF2B5EF4-FFF2-40B4-BE49-F238E27FC236}">
                <a16:creationId xmlns:a16="http://schemas.microsoft.com/office/drawing/2014/main" id="{D367D520-942D-4F84-B55F-883059E7FE75}"/>
              </a:ext>
            </a:extLst>
          </p:cNvPr>
          <p:cNvSpPr>
            <a:spLocks noGrp="1"/>
          </p:cNvSpPr>
          <p:nvPr>
            <p:ph type="body" sz="quarter" idx="17"/>
          </p:nvPr>
        </p:nvSpPr>
        <p:spPr/>
        <p:txBody>
          <a:bodyPr/>
          <a:lstStyle/>
          <a:p>
            <a:pPr marL="342900" indent="-342900">
              <a:buFont typeface="Arial" panose="020B0604020202020204" pitchFamily="34" charset="0"/>
              <a:buChar char="•"/>
            </a:pPr>
            <a:r>
              <a:rPr lang="en-GB" sz="2000" dirty="0">
                <a:solidFill>
                  <a:schemeClr val="tx1"/>
                </a:solidFill>
              </a:rPr>
              <a:t>Free-of-charge, first-line IP support</a:t>
            </a:r>
          </a:p>
          <a:p>
            <a:pPr marL="342900" indent="-342900">
              <a:buFont typeface="Arial" panose="020B0604020202020204" pitchFamily="34" charset="0"/>
              <a:buChar char="•"/>
            </a:pPr>
            <a:r>
              <a:rPr lang="en-GB" sz="2000" dirty="0">
                <a:solidFill>
                  <a:schemeClr val="tx1"/>
                </a:solidFill>
              </a:rPr>
              <a:t>Personal and “to the point”</a:t>
            </a:r>
          </a:p>
          <a:p>
            <a:pPr marL="342900" indent="-342900">
              <a:buFont typeface="Arial" panose="020B0604020202020204" pitchFamily="34" charset="0"/>
              <a:buChar char="•"/>
            </a:pPr>
            <a:r>
              <a:rPr lang="en-GB" sz="2000" dirty="0">
                <a:solidFill>
                  <a:schemeClr val="tx1"/>
                </a:solidFill>
              </a:rPr>
              <a:t>Answer within 3 working days</a:t>
            </a:r>
          </a:p>
          <a:p>
            <a:pPr marL="342900" indent="-342900">
              <a:buFont typeface="Arial" panose="020B0604020202020204" pitchFamily="34" charset="0"/>
              <a:buChar char="•"/>
            </a:pPr>
            <a:r>
              <a:rPr lang="en-GB" sz="2000" dirty="0">
                <a:solidFill>
                  <a:schemeClr val="tx1"/>
                </a:solidFill>
              </a:rPr>
              <a:t>Email, phone and web</a:t>
            </a:r>
          </a:p>
          <a:p>
            <a:pPr marL="342900" indent="-342900">
              <a:buFont typeface="Arial" panose="020B0604020202020204" pitchFamily="34" charset="0"/>
              <a:buChar char="•"/>
            </a:pPr>
            <a:r>
              <a:rPr lang="en-GB" sz="2000" dirty="0">
                <a:solidFill>
                  <a:schemeClr val="tx1"/>
                </a:solidFill>
              </a:rPr>
              <a:t>In: English, Spanish, French, German, Italian and Polish</a:t>
            </a:r>
          </a:p>
          <a:p>
            <a:pPr marL="342900" indent="-342900">
              <a:buFont typeface="Arial" panose="020B0604020202020204" pitchFamily="34" charset="0"/>
              <a:buChar char="•"/>
            </a:pPr>
            <a:r>
              <a:rPr lang="en-GB" sz="2000" dirty="0">
                <a:solidFill>
                  <a:schemeClr val="tx1"/>
                </a:solidFill>
              </a:rPr>
              <a:t>Confidential</a:t>
            </a:r>
          </a:p>
        </p:txBody>
      </p:sp>
      <p:sp>
        <p:nvSpPr>
          <p:cNvPr id="2" name="Titel 1">
            <a:extLst>
              <a:ext uri="{FF2B5EF4-FFF2-40B4-BE49-F238E27FC236}">
                <a16:creationId xmlns:a16="http://schemas.microsoft.com/office/drawing/2014/main" id="{43722D0B-BABB-4F43-9397-7371720F78FD}"/>
              </a:ext>
            </a:extLst>
          </p:cNvPr>
          <p:cNvSpPr>
            <a:spLocks noGrp="1"/>
          </p:cNvSpPr>
          <p:nvPr>
            <p:ph type="title"/>
          </p:nvPr>
        </p:nvSpPr>
        <p:spPr/>
        <p:txBody>
          <a:bodyPr/>
          <a:lstStyle/>
          <a:p>
            <a:r>
              <a:rPr lang="en-GB" dirty="0"/>
              <a:t>Helpline services</a:t>
            </a:r>
          </a:p>
        </p:txBody>
      </p:sp>
      <p:pic>
        <p:nvPicPr>
          <p:cNvPr id="5" name="Bildplatzhalter 4"/>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8510307" y="1625693"/>
            <a:ext cx="2543175" cy="2633662"/>
          </a:xfrm>
        </p:spPr>
      </p:pic>
      <p:sp>
        <p:nvSpPr>
          <p:cNvPr id="6" name="Titel 4">
            <a:extLst>
              <a:ext uri="{FF2B5EF4-FFF2-40B4-BE49-F238E27FC236}">
                <a16:creationId xmlns:a16="http://schemas.microsoft.com/office/drawing/2014/main" id="{302C20D2-2911-4F8D-888D-95C8B3A78B47}"/>
              </a:ext>
            </a:extLst>
          </p:cNvPr>
          <p:cNvSpPr txBox="1">
            <a:spLocks/>
          </p:cNvSpPr>
          <p:nvPr/>
        </p:nvSpPr>
        <p:spPr>
          <a:xfrm>
            <a:off x="838200" y="468000"/>
            <a:ext cx="10515600" cy="473104"/>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200" b="1" kern="1200">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endParaRPr lang="de-DE" dirty="0"/>
          </a:p>
        </p:txBody>
      </p:sp>
    </p:spTree>
    <p:extLst>
      <p:ext uri="{BB962C8B-B14F-4D97-AF65-F5344CB8AC3E}">
        <p14:creationId xmlns:p14="http://schemas.microsoft.com/office/powerpoint/2010/main" val="417808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fik 28">
            <a:extLst>
              <a:ext uri="{FF2B5EF4-FFF2-40B4-BE49-F238E27FC236}">
                <a16:creationId xmlns:a16="http://schemas.microsoft.com/office/drawing/2014/main" id="{42B25F09-E0AB-46BA-A309-6239B7764F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624" y="5054551"/>
            <a:ext cx="2559182" cy="1460575"/>
          </a:xfrm>
          <a:prstGeom prst="rect">
            <a:avLst/>
          </a:prstGeom>
        </p:spPr>
      </p:pic>
      <p:pic>
        <p:nvPicPr>
          <p:cNvPr id="6" name="Grafik 5"/>
          <p:cNvPicPr/>
          <p:nvPr/>
        </p:nvPicPr>
        <p:blipFill>
          <a:blip r:embed="rId4" cstate="email">
            <a:extLst>
              <a:ext uri="{28A0092B-C50C-407E-A947-70E740481C1C}">
                <a14:useLocalDpi xmlns:a14="http://schemas.microsoft.com/office/drawing/2010/main"/>
              </a:ext>
            </a:extLst>
          </a:blip>
          <a:srcRect/>
          <a:stretch/>
        </p:blipFill>
        <p:spPr bwMode="auto">
          <a:xfrm>
            <a:off x="588244" y="1219214"/>
            <a:ext cx="3816424" cy="2232248"/>
          </a:xfrm>
          <a:prstGeom prst="rect">
            <a:avLst/>
          </a:prstGeom>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15" name="Rechteck 14"/>
          <p:cNvSpPr/>
          <p:nvPr/>
        </p:nvSpPr>
        <p:spPr>
          <a:xfrm>
            <a:off x="2563418" y="5638786"/>
            <a:ext cx="1296144" cy="39128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Training</a:t>
            </a:r>
          </a:p>
        </p:txBody>
      </p:sp>
      <p:pic>
        <p:nvPicPr>
          <p:cNvPr id="20" name="Grafik 19"/>
          <p:cNvPicPr/>
          <p:nvPr/>
        </p:nvPicPr>
        <p:blipFill rotWithShape="1">
          <a:blip r:embed="rId5" cstate="email">
            <a:extLst>
              <a:ext uri="{28A0092B-C50C-407E-A947-70E740481C1C}">
                <a14:useLocalDpi xmlns:a14="http://schemas.microsoft.com/office/drawing/2010/main"/>
              </a:ext>
            </a:extLst>
          </a:blip>
          <a:srcRect/>
          <a:stretch/>
        </p:blipFill>
        <p:spPr bwMode="auto">
          <a:xfrm>
            <a:off x="9541519" y="3934559"/>
            <a:ext cx="2571855" cy="1568717"/>
          </a:xfrm>
          <a:prstGeom prst="rect">
            <a:avLst/>
          </a:prstGeom>
          <a:ln>
            <a:noFill/>
          </a:ln>
          <a:extLst>
            <a:ext uri="{53640926-AAD7-44D8-BBD7-CCE9431645EC}">
              <a14:shadowObscured xmlns:a14="http://schemas.microsoft.com/office/drawing/2010/main"/>
            </a:ext>
          </a:extLst>
        </p:spPr>
      </p:pic>
      <p:pic>
        <p:nvPicPr>
          <p:cNvPr id="21" name="Grafik 20"/>
          <p:cNvPicPr/>
          <p:nvPr/>
        </p:nvPicPr>
        <p:blipFill rotWithShape="1">
          <a:blip r:embed="rId6" cstate="email">
            <a:extLst>
              <a:ext uri="{28A0092B-C50C-407E-A947-70E740481C1C}">
                <a14:useLocalDpi xmlns:a14="http://schemas.microsoft.com/office/drawing/2010/main"/>
              </a:ext>
            </a:extLst>
          </a:blip>
          <a:srcRect/>
          <a:stretch/>
        </p:blipFill>
        <p:spPr bwMode="auto">
          <a:xfrm>
            <a:off x="8202286" y="4718917"/>
            <a:ext cx="2146376" cy="1568717"/>
          </a:xfrm>
          <a:prstGeom prst="rect">
            <a:avLst/>
          </a:prstGeom>
          <a:ln>
            <a:noFill/>
          </a:ln>
          <a:extLst>
            <a:ext uri="{53640926-AAD7-44D8-BBD7-CCE9431645EC}">
              <a14:shadowObscured xmlns:a14="http://schemas.microsoft.com/office/drawing/2010/main"/>
            </a:ext>
          </a:extLst>
        </p:spPr>
      </p:pic>
      <p:sp>
        <p:nvSpPr>
          <p:cNvPr id="22" name="Rechteck 21"/>
          <p:cNvSpPr/>
          <p:nvPr/>
        </p:nvSpPr>
        <p:spPr>
          <a:xfrm>
            <a:off x="9665542" y="5452302"/>
            <a:ext cx="1719808" cy="29248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Social Media</a:t>
            </a:r>
          </a:p>
        </p:txBody>
      </p:sp>
      <p:pic>
        <p:nvPicPr>
          <p:cNvPr id="4" name="Grafik 3">
            <a:extLst>
              <a:ext uri="{FF2B5EF4-FFF2-40B4-BE49-F238E27FC236}">
                <a16:creationId xmlns:a16="http://schemas.microsoft.com/office/drawing/2014/main" id="{20E3809F-5AF6-4843-B1B4-15C85D9320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29622" y="2953929"/>
            <a:ext cx="1474095" cy="2808833"/>
          </a:xfrm>
          <a:prstGeom prst="rect">
            <a:avLst/>
          </a:prstGeom>
        </p:spPr>
      </p:pic>
      <p:pic>
        <p:nvPicPr>
          <p:cNvPr id="25" name="Grafik 24">
            <a:extLst>
              <a:ext uri="{FF2B5EF4-FFF2-40B4-BE49-F238E27FC236}">
                <a16:creationId xmlns:a16="http://schemas.microsoft.com/office/drawing/2014/main" id="{5831ED12-BCF0-4C9C-9911-0F74A5966DC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70927" y="1196752"/>
            <a:ext cx="1579949" cy="2232248"/>
          </a:xfrm>
          <a:prstGeom prst="rect">
            <a:avLst/>
          </a:prstGeom>
        </p:spPr>
      </p:pic>
      <p:pic>
        <p:nvPicPr>
          <p:cNvPr id="2050"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p:blipFill>
        <p:spPr bwMode="auto">
          <a:xfrm>
            <a:off x="1460977" y="3584395"/>
            <a:ext cx="3157308" cy="179213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Rechteck 17"/>
          <p:cNvSpPr/>
          <p:nvPr/>
        </p:nvSpPr>
        <p:spPr>
          <a:xfrm>
            <a:off x="5760901" y="1325510"/>
            <a:ext cx="1946712" cy="39128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Publications</a:t>
            </a:r>
          </a:p>
        </p:txBody>
      </p:sp>
      <p:pic>
        <p:nvPicPr>
          <p:cNvPr id="13" name="Grafik 12"/>
          <p:cNvPicPr/>
          <p:nvPr/>
        </p:nvPicPr>
        <p:blipFill rotWithShape="1">
          <a:blip r:embed="rId10" cstate="email">
            <a:extLst>
              <a:ext uri="{28A0092B-C50C-407E-A947-70E740481C1C}">
                <a14:useLocalDpi xmlns:a14="http://schemas.microsoft.com/office/drawing/2010/main"/>
              </a:ext>
            </a:extLst>
          </a:blip>
          <a:srcRect/>
          <a:stretch/>
        </p:blipFill>
        <p:spPr bwMode="auto">
          <a:xfrm>
            <a:off x="5932378" y="4948294"/>
            <a:ext cx="2022883" cy="1441706"/>
          </a:xfrm>
          <a:prstGeom prst="rect">
            <a:avLst/>
          </a:prstGeom>
          <a:ln>
            <a:noFill/>
          </a:ln>
          <a:extLst>
            <a:ext uri="{53640926-AAD7-44D8-BBD7-CCE9431645EC}">
              <a14:shadowObscured xmlns:a14="http://schemas.microsoft.com/office/drawing/2010/main"/>
            </a:ext>
          </a:extLst>
        </p:spPr>
      </p:pic>
      <p:pic>
        <p:nvPicPr>
          <p:cNvPr id="7" name="Grafik 6">
            <a:extLst>
              <a:ext uri="{FF2B5EF4-FFF2-40B4-BE49-F238E27FC236}">
                <a16:creationId xmlns:a16="http://schemas.microsoft.com/office/drawing/2014/main" id="{916984C2-7390-4EE7-9FE2-F7AC6243905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16911" y="2138451"/>
            <a:ext cx="1170423" cy="1648346"/>
          </a:xfrm>
          <a:prstGeom prst="rect">
            <a:avLst/>
          </a:prstGeom>
        </p:spPr>
      </p:pic>
      <p:pic>
        <p:nvPicPr>
          <p:cNvPr id="31" name="Grafik 30">
            <a:extLst>
              <a:ext uri="{FF2B5EF4-FFF2-40B4-BE49-F238E27FC236}">
                <a16:creationId xmlns:a16="http://schemas.microsoft.com/office/drawing/2014/main" id="{F55D2B76-8A19-480C-A394-3C1D5772321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336632" y="1217334"/>
            <a:ext cx="3268319" cy="1894525"/>
          </a:xfrm>
          <a:prstGeom prst="rect">
            <a:avLst/>
          </a:prstGeom>
        </p:spPr>
      </p:pic>
      <p:pic>
        <p:nvPicPr>
          <p:cNvPr id="9" name="Grafik 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301335" y="2441452"/>
            <a:ext cx="1812039" cy="1359029"/>
          </a:xfrm>
          <a:prstGeom prst="rect">
            <a:avLst/>
          </a:prstGeom>
        </p:spPr>
      </p:pic>
      <p:sp>
        <p:nvSpPr>
          <p:cNvPr id="17" name="Rechteck 16"/>
          <p:cNvSpPr/>
          <p:nvPr/>
        </p:nvSpPr>
        <p:spPr>
          <a:xfrm>
            <a:off x="267544" y="2822303"/>
            <a:ext cx="1296144" cy="391286"/>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Website</a:t>
            </a:r>
          </a:p>
        </p:txBody>
      </p:sp>
      <p:sp>
        <p:nvSpPr>
          <p:cNvPr id="23" name="Titel 4">
            <a:extLst>
              <a:ext uri="{FF2B5EF4-FFF2-40B4-BE49-F238E27FC236}">
                <a16:creationId xmlns:a16="http://schemas.microsoft.com/office/drawing/2014/main" id="{B759C5F3-B7CF-43E6-8FA5-05FA9D50A940}"/>
              </a:ext>
            </a:extLst>
          </p:cNvPr>
          <p:cNvSpPr>
            <a:spLocks noGrp="1"/>
          </p:cNvSpPr>
          <p:nvPr>
            <p:ph type="title"/>
          </p:nvPr>
        </p:nvSpPr>
        <p:spPr/>
        <p:txBody>
          <a:bodyPr/>
          <a:lstStyle/>
          <a:p>
            <a:r>
              <a:rPr lang="de-DE" sz="3200" dirty="0"/>
              <a:t>European IP Helpdesk – Gateway </a:t>
            </a:r>
            <a:r>
              <a:rPr lang="de-DE" sz="3200" dirty="0" err="1"/>
              <a:t>to</a:t>
            </a:r>
            <a:r>
              <a:rPr lang="de-DE" sz="3200" dirty="0"/>
              <a:t> </a:t>
            </a:r>
            <a:r>
              <a:rPr lang="de-DE" sz="3200" dirty="0" err="1"/>
              <a:t>information</a:t>
            </a:r>
            <a:endParaRPr lang="de-DE" sz="3200" dirty="0"/>
          </a:p>
        </p:txBody>
      </p:sp>
      <p:sp>
        <p:nvSpPr>
          <p:cNvPr id="19" name="Rechteck 18"/>
          <p:cNvSpPr/>
          <p:nvPr/>
        </p:nvSpPr>
        <p:spPr>
          <a:xfrm>
            <a:off x="8533407" y="2962624"/>
            <a:ext cx="2016224" cy="58496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Audio-visual Content</a:t>
            </a:r>
          </a:p>
        </p:txBody>
      </p:sp>
    </p:spTree>
    <p:extLst>
      <p:ext uri="{BB962C8B-B14F-4D97-AF65-F5344CB8AC3E}">
        <p14:creationId xmlns:p14="http://schemas.microsoft.com/office/powerpoint/2010/main" val="140823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755073" y="1634836"/>
            <a:ext cx="10486869" cy="4492355"/>
          </a:xfrm>
        </p:spPr>
        <p:txBody>
          <a:bodyPr/>
          <a:lstStyle/>
          <a:p>
            <a:pPr marL="342900" indent="-342900">
              <a:lnSpc>
                <a:spcPct val="150000"/>
              </a:lnSpc>
              <a:buClr>
                <a:schemeClr val="accent6"/>
              </a:buClr>
              <a:buFont typeface="Arial" panose="020B0604020202020204" pitchFamily="34" charset="0"/>
              <a:buChar char="•"/>
            </a:pPr>
            <a:r>
              <a:rPr lang="en-US" sz="3200" dirty="0"/>
              <a:t>Introduction to IP management in Horizon Europe </a:t>
            </a:r>
          </a:p>
          <a:p>
            <a:pPr marL="342900" indent="-342900">
              <a:lnSpc>
                <a:spcPct val="150000"/>
              </a:lnSpc>
              <a:buClr>
                <a:schemeClr val="accent6"/>
              </a:buClr>
              <a:buFont typeface="Arial" panose="020B0604020202020204" pitchFamily="34" charset="0"/>
              <a:buChar char="•"/>
            </a:pPr>
            <a:r>
              <a:rPr lang="en-US" sz="3200" dirty="0"/>
              <a:t>European IP Helpdesk Service</a:t>
            </a:r>
          </a:p>
          <a:p>
            <a:pPr marL="342900" indent="-342900">
              <a:lnSpc>
                <a:spcPct val="150000"/>
              </a:lnSpc>
              <a:buClr>
                <a:schemeClr val="accent6"/>
              </a:buClr>
              <a:buFont typeface="Arial" panose="020B0604020202020204" pitchFamily="34" charset="0"/>
              <a:buChar char="•"/>
            </a:pPr>
            <a:r>
              <a:rPr lang="en-US" sz="3200" dirty="0"/>
              <a:t>Horizon IP Scan Service </a:t>
            </a:r>
          </a:p>
          <a:p>
            <a:pPr>
              <a:lnSpc>
                <a:spcPct val="200000"/>
              </a:lnSpc>
            </a:pPr>
            <a:endParaRPr lang="en-US" dirty="0"/>
          </a:p>
        </p:txBody>
      </p:sp>
      <p:sp>
        <p:nvSpPr>
          <p:cNvPr id="5" name="Titel 4">
            <a:extLst>
              <a:ext uri="{FF2B5EF4-FFF2-40B4-BE49-F238E27FC236}">
                <a16:creationId xmlns:a16="http://schemas.microsoft.com/office/drawing/2014/main" id="{3162A06E-D319-43FF-9A12-55A6915384A3}"/>
              </a:ext>
            </a:extLst>
          </p:cNvPr>
          <p:cNvSpPr>
            <a:spLocks noGrp="1"/>
          </p:cNvSpPr>
          <p:nvPr>
            <p:ph type="title"/>
          </p:nvPr>
        </p:nvSpPr>
        <p:spPr/>
        <p:txBody>
          <a:bodyPr/>
          <a:lstStyle/>
          <a:p>
            <a:r>
              <a:rPr lang="de-DE" dirty="0" err="1"/>
              <a:t>Structure</a:t>
            </a:r>
            <a:endParaRPr lang="de-DE" dirty="0"/>
          </a:p>
        </p:txBody>
      </p:sp>
    </p:spTree>
    <p:extLst>
      <p:ext uri="{BB962C8B-B14F-4D97-AF65-F5344CB8AC3E}">
        <p14:creationId xmlns:p14="http://schemas.microsoft.com/office/powerpoint/2010/main" val="2054003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1D11A1F-E490-4A54-91C8-CFE58AD32D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8425" y="1279013"/>
            <a:ext cx="6009025" cy="4597059"/>
          </a:xfrm>
          <a:prstGeom prst="rect">
            <a:avLst/>
          </a:prstGeom>
        </p:spPr>
      </p:pic>
      <p:sp>
        <p:nvSpPr>
          <p:cNvPr id="4" name="Textplatzhalter 3">
            <a:extLst>
              <a:ext uri="{FF2B5EF4-FFF2-40B4-BE49-F238E27FC236}">
                <a16:creationId xmlns:a16="http://schemas.microsoft.com/office/drawing/2014/main" id="{6812A821-CF35-4598-8619-69EDFAE012B4}"/>
              </a:ext>
            </a:extLst>
          </p:cNvPr>
          <p:cNvSpPr>
            <a:spLocks noGrp="1"/>
          </p:cNvSpPr>
          <p:nvPr>
            <p:ph type="body" sz="quarter" idx="17"/>
          </p:nvPr>
        </p:nvSpPr>
        <p:spPr>
          <a:xfrm>
            <a:off x="866931" y="1368000"/>
            <a:ext cx="5121494" cy="4103410"/>
          </a:xfrm>
        </p:spPr>
        <p:txBody>
          <a:bodyPr/>
          <a:lstStyle/>
          <a:p>
            <a:pPr marL="342900" indent="-342900">
              <a:buFont typeface="Arial" panose="020B0604020202020204" pitchFamily="34" charset="0"/>
              <a:buChar char="•"/>
            </a:pPr>
            <a:r>
              <a:rPr lang="en-GB" sz="2000" dirty="0">
                <a:solidFill>
                  <a:schemeClr val="tx1"/>
                </a:solidFill>
              </a:rPr>
              <a:t>In 2020 alone, over </a:t>
            </a:r>
            <a:r>
              <a:rPr lang="en-GB" sz="2000" b="1" dirty="0">
                <a:solidFill>
                  <a:schemeClr val="tx1"/>
                </a:solidFill>
              </a:rPr>
              <a:t>12,000 participants</a:t>
            </a:r>
          </a:p>
          <a:p>
            <a:pPr marL="342900" indent="-342900">
              <a:buFont typeface="Arial" panose="020B0604020202020204" pitchFamily="34" charset="0"/>
              <a:buChar char="•"/>
            </a:pPr>
            <a:r>
              <a:rPr lang="en-GB" sz="2000" dirty="0">
                <a:solidFill>
                  <a:schemeClr val="tx1"/>
                </a:solidFill>
              </a:rPr>
              <a:t>Regular training curriculum or ask for individual IP training session (we request a minimum number of participants) </a:t>
            </a:r>
          </a:p>
          <a:p>
            <a:endParaRPr lang="en-GB" dirty="0"/>
          </a:p>
        </p:txBody>
      </p:sp>
      <p:sp>
        <p:nvSpPr>
          <p:cNvPr id="8" name="Titel 4">
            <a:extLst>
              <a:ext uri="{FF2B5EF4-FFF2-40B4-BE49-F238E27FC236}">
                <a16:creationId xmlns:a16="http://schemas.microsoft.com/office/drawing/2014/main" id="{F56581DE-30C5-4449-84CF-29B30C4E21DF}"/>
              </a:ext>
            </a:extLst>
          </p:cNvPr>
          <p:cNvSpPr>
            <a:spLocks noGrp="1"/>
          </p:cNvSpPr>
          <p:nvPr>
            <p:ph type="title"/>
          </p:nvPr>
        </p:nvSpPr>
        <p:spPr/>
        <p:txBody>
          <a:bodyPr/>
          <a:lstStyle/>
          <a:p>
            <a:r>
              <a:rPr lang="de-DE" dirty="0" err="1"/>
              <a:t>Successful</a:t>
            </a:r>
            <a:r>
              <a:rPr lang="de-DE" dirty="0"/>
              <a:t> </a:t>
            </a:r>
            <a:r>
              <a:rPr lang="de-DE" dirty="0" err="1"/>
              <a:t>training</a:t>
            </a:r>
            <a:r>
              <a:rPr lang="de-DE" dirty="0"/>
              <a:t> </a:t>
            </a:r>
            <a:r>
              <a:rPr lang="de-DE" dirty="0" err="1"/>
              <a:t>scheme</a:t>
            </a:r>
            <a:endParaRPr lang="de-DE" dirty="0"/>
          </a:p>
        </p:txBody>
      </p:sp>
      <p:sp>
        <p:nvSpPr>
          <p:cNvPr id="5" name="Rechteck: abgerundete Ecken 4">
            <a:extLst>
              <a:ext uri="{FF2B5EF4-FFF2-40B4-BE49-F238E27FC236}">
                <a16:creationId xmlns:a16="http://schemas.microsoft.com/office/drawing/2014/main" id="{0150BA43-94BB-4690-BAC6-C2327FA4CA74}"/>
              </a:ext>
            </a:extLst>
          </p:cNvPr>
          <p:cNvSpPr/>
          <p:nvPr/>
        </p:nvSpPr>
        <p:spPr>
          <a:xfrm>
            <a:off x="9574334" y="5085603"/>
            <a:ext cx="2423116" cy="583918"/>
          </a:xfrm>
          <a:prstGeom prst="roundRect">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Upcoming</a:t>
            </a:r>
            <a:r>
              <a:rPr lang="de-DE" dirty="0"/>
              <a:t> Sessions</a:t>
            </a:r>
            <a:endParaRPr lang="en-GB" dirty="0"/>
          </a:p>
        </p:txBody>
      </p:sp>
    </p:spTree>
    <p:extLst>
      <p:ext uri="{BB962C8B-B14F-4D97-AF65-F5344CB8AC3E}">
        <p14:creationId xmlns:p14="http://schemas.microsoft.com/office/powerpoint/2010/main" val="81536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E34C03-BC1F-44D0-B43B-50655D8871C5}"/>
              </a:ext>
            </a:extLst>
          </p:cNvPr>
          <p:cNvSpPr>
            <a:spLocks noGrp="1"/>
          </p:cNvSpPr>
          <p:nvPr>
            <p:ph type="body" sz="quarter" idx="17"/>
          </p:nvPr>
        </p:nvSpPr>
        <p:spPr/>
        <p:txBody>
          <a:bodyPr/>
          <a:lstStyle/>
          <a:p>
            <a:pPr marL="285750" indent="-285750">
              <a:buFont typeface="Arial" panose="020B0604020202020204" pitchFamily="34" charset="0"/>
              <a:buChar char="•"/>
            </a:pPr>
            <a:r>
              <a:rPr lang="en-GB" sz="1600" dirty="0"/>
              <a:t>IP management in Horizon – the basics</a:t>
            </a:r>
          </a:p>
          <a:p>
            <a:pPr marL="285750" indent="-285750">
              <a:buFont typeface="Arial" panose="020B0604020202020204" pitchFamily="34" charset="0"/>
              <a:buChar char="•"/>
            </a:pPr>
            <a:r>
              <a:rPr lang="en-GB" sz="1600" dirty="0"/>
              <a:t>Consortium Agreements in Horizon 2020/Europe </a:t>
            </a:r>
          </a:p>
          <a:p>
            <a:pPr marL="285750" indent="-285750">
              <a:buFont typeface="Arial" panose="020B0604020202020204" pitchFamily="34" charset="0"/>
              <a:buChar char="•"/>
            </a:pPr>
            <a:r>
              <a:rPr lang="en-GB" sz="1600" dirty="0"/>
              <a:t>Impact and Innovation in Horizon</a:t>
            </a:r>
          </a:p>
          <a:p>
            <a:pPr marL="285750" indent="-285750">
              <a:buFont typeface="Arial" panose="020B0604020202020204" pitchFamily="34" charset="0"/>
              <a:buChar char="•"/>
            </a:pPr>
            <a:r>
              <a:rPr lang="en-GB" sz="1600" dirty="0"/>
              <a:t>IP Management in Horizon with a specific focus on MSCA activities </a:t>
            </a:r>
          </a:p>
          <a:p>
            <a:pPr marL="285750" indent="-285750">
              <a:buFont typeface="Arial" panose="020B0604020202020204" pitchFamily="34" charset="0"/>
              <a:buChar char="•"/>
            </a:pPr>
            <a:r>
              <a:rPr lang="en-GB" sz="1600" dirty="0"/>
              <a:t>Effective IP &amp; Outreach strategies to support the „Pathway to Impact“ </a:t>
            </a:r>
          </a:p>
          <a:p>
            <a:pPr marL="285750" indent="-285750">
              <a:buFont typeface="Arial" panose="020B0604020202020204" pitchFamily="34" charset="0"/>
              <a:buChar char="•"/>
            </a:pPr>
            <a:r>
              <a:rPr lang="en-GB" sz="1600" dirty="0"/>
              <a:t>Maximise the impact of Horizon Europe project results </a:t>
            </a:r>
          </a:p>
          <a:p>
            <a:pPr marL="285750" indent="-285750">
              <a:buFont typeface="Arial" panose="020B0604020202020204" pitchFamily="34" charset="0"/>
              <a:buChar char="•"/>
            </a:pPr>
            <a:r>
              <a:rPr lang="en-GB" sz="1600" dirty="0"/>
              <a:t>IP management in Horizon projects in specific fields of technology: ICT, Life Sciences, Food, Cultural Heritage,… </a:t>
            </a:r>
          </a:p>
          <a:p>
            <a:pPr marL="285750" indent="-285750">
              <a:buFont typeface="Arial" panose="020B0604020202020204" pitchFamily="34" charset="0"/>
              <a:buChar char="•"/>
            </a:pPr>
            <a:r>
              <a:rPr lang="en-GB" sz="1600" dirty="0"/>
              <a:t>Freedom-To-Operate within the context of Horizon</a:t>
            </a:r>
          </a:p>
          <a:p>
            <a:pPr marL="285750" indent="-285750">
              <a:buFont typeface="Arial" panose="020B0604020202020204" pitchFamily="34" charset="0"/>
              <a:buChar char="•"/>
            </a:pPr>
            <a:r>
              <a:rPr lang="en-GB" sz="1600" dirty="0"/>
              <a:t>Complementary topics: Technology Transfer, Patent Search, IP Commercialisation, Licensing</a:t>
            </a:r>
            <a:r>
              <a:rPr lang="en-GB" sz="1600" dirty="0" smtClean="0"/>
              <a:t>,…</a:t>
            </a:r>
            <a:endParaRPr lang="en-GB" sz="1600" dirty="0"/>
          </a:p>
        </p:txBody>
      </p:sp>
      <p:sp>
        <p:nvSpPr>
          <p:cNvPr id="3" name="Titel 2">
            <a:extLst>
              <a:ext uri="{FF2B5EF4-FFF2-40B4-BE49-F238E27FC236}">
                <a16:creationId xmlns:a16="http://schemas.microsoft.com/office/drawing/2014/main" id="{7CBB3F32-DBD7-49BF-9ADA-4490169DB7D6}"/>
              </a:ext>
            </a:extLst>
          </p:cNvPr>
          <p:cNvSpPr>
            <a:spLocks noGrp="1"/>
          </p:cNvSpPr>
          <p:nvPr>
            <p:ph type="title"/>
          </p:nvPr>
        </p:nvSpPr>
        <p:spPr>
          <a:xfrm>
            <a:off x="838200" y="428585"/>
            <a:ext cx="10899228" cy="473104"/>
          </a:xfrm>
        </p:spPr>
        <p:txBody>
          <a:bodyPr/>
          <a:lstStyle/>
          <a:p>
            <a:r>
              <a:rPr lang="en-GB" sz="3200" dirty="0"/>
              <a:t>Training modules with a Horizon (2020/ Europe) focus</a:t>
            </a:r>
          </a:p>
        </p:txBody>
      </p:sp>
    </p:spTree>
    <p:extLst>
      <p:ext uri="{BB962C8B-B14F-4D97-AF65-F5344CB8AC3E}">
        <p14:creationId xmlns:p14="http://schemas.microsoft.com/office/powerpoint/2010/main" val="522360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FB5A113-858B-4C70-ADCB-FF6B088B064A}"/>
              </a:ext>
            </a:extLst>
          </p:cNvPr>
          <p:cNvSpPr>
            <a:spLocks noGrp="1"/>
          </p:cNvSpPr>
          <p:nvPr>
            <p:ph type="title"/>
          </p:nvPr>
        </p:nvSpPr>
        <p:spPr/>
        <p:txBody>
          <a:bodyPr/>
          <a:lstStyle/>
          <a:p>
            <a:r>
              <a:rPr lang="de-DE" dirty="0" err="1"/>
              <a:t>Useful</a:t>
            </a:r>
            <a:r>
              <a:rPr lang="de-DE" dirty="0"/>
              <a:t> </a:t>
            </a:r>
            <a:r>
              <a:rPr lang="de-DE" dirty="0" err="1"/>
              <a:t>guides</a:t>
            </a:r>
            <a:r>
              <a:rPr lang="de-DE" dirty="0"/>
              <a:t> </a:t>
            </a:r>
            <a:r>
              <a:rPr lang="de-DE" dirty="0" err="1"/>
              <a:t>to</a:t>
            </a:r>
            <a:r>
              <a:rPr lang="de-DE" dirty="0"/>
              <a:t> IP in Horizon 2020/Europe </a:t>
            </a:r>
          </a:p>
        </p:txBody>
      </p:sp>
      <p:pic>
        <p:nvPicPr>
          <p:cNvPr id="4" name="Picture 5">
            <a:extLst>
              <a:ext uri="{FF2B5EF4-FFF2-40B4-BE49-F238E27FC236}">
                <a16:creationId xmlns:a16="http://schemas.microsoft.com/office/drawing/2014/main" id="{FE3514D4-8D75-4BD1-97EB-2FB9BF14A8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637099" y="1559973"/>
            <a:ext cx="3009900" cy="427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DFCBACE-1779-4520-A0A4-43EDF7C6FF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4184764" y="1520202"/>
            <a:ext cx="3085728" cy="434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Grafik 6">
            <a:extLst>
              <a:ext uri="{FF2B5EF4-FFF2-40B4-BE49-F238E27FC236}">
                <a16:creationId xmlns:a16="http://schemas.microsoft.com/office/drawing/2014/main" id="{9908D4F8-8A1B-4E82-B0E1-31FC09AA7D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08258" y="1520202"/>
            <a:ext cx="3361765" cy="4349881"/>
          </a:xfrm>
          <a:prstGeom prst="rect">
            <a:avLst/>
          </a:prstGeom>
        </p:spPr>
      </p:pic>
      <p:sp>
        <p:nvSpPr>
          <p:cNvPr id="9" name="Rechteck: abgerundete Ecken 8">
            <a:extLst>
              <a:ext uri="{FF2B5EF4-FFF2-40B4-BE49-F238E27FC236}">
                <a16:creationId xmlns:a16="http://schemas.microsoft.com/office/drawing/2014/main" id="{60A07914-BBCD-412F-A4E6-414BF5970FAC}"/>
              </a:ext>
            </a:extLst>
          </p:cNvPr>
          <p:cNvSpPr/>
          <p:nvPr/>
        </p:nvSpPr>
        <p:spPr>
          <a:xfrm>
            <a:off x="9314330" y="4382199"/>
            <a:ext cx="2423116" cy="583918"/>
          </a:xfrm>
          <a:prstGeom prst="roundRect">
            <a:avLst/>
          </a:pr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Updated material on Horizon Europe</a:t>
            </a:r>
            <a:endParaRPr lang="en-GB" dirty="0"/>
          </a:p>
        </p:txBody>
      </p:sp>
    </p:spTree>
    <p:extLst>
      <p:ext uri="{BB962C8B-B14F-4D97-AF65-F5344CB8AC3E}">
        <p14:creationId xmlns:p14="http://schemas.microsoft.com/office/powerpoint/2010/main" val="117652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6BD1C89D-634E-4F23-8216-E5EE5B5949C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98457" y="4798731"/>
            <a:ext cx="2076764" cy="598614"/>
          </a:xfrm>
          <a:prstGeom prst="rect">
            <a:avLst/>
          </a:prstGeom>
        </p:spPr>
      </p:pic>
      <p:pic>
        <p:nvPicPr>
          <p:cNvPr id="12" name="Grafik 11">
            <a:extLst>
              <a:ext uri="{FF2B5EF4-FFF2-40B4-BE49-F238E27FC236}">
                <a16:creationId xmlns:a16="http://schemas.microsoft.com/office/drawing/2014/main" id="{26DF9C36-2E54-4E9B-A7FD-BF2D16B5212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75303" y="4806253"/>
            <a:ext cx="2076763" cy="583570"/>
          </a:xfrm>
          <a:prstGeom prst="rect">
            <a:avLst/>
          </a:prstGeom>
        </p:spPr>
      </p:pic>
      <p:pic>
        <p:nvPicPr>
          <p:cNvPr id="13" name="Grafik 12">
            <a:extLst>
              <a:ext uri="{FF2B5EF4-FFF2-40B4-BE49-F238E27FC236}">
                <a16:creationId xmlns:a16="http://schemas.microsoft.com/office/drawing/2014/main" id="{6A103221-52AD-4E67-8A34-A49304B2007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021612" y="4831740"/>
            <a:ext cx="2076763" cy="532596"/>
          </a:xfrm>
          <a:prstGeom prst="rect">
            <a:avLst/>
          </a:prstGeom>
        </p:spPr>
      </p:pic>
      <p:pic>
        <p:nvPicPr>
          <p:cNvPr id="14" name="Grafik 13">
            <a:extLst>
              <a:ext uri="{FF2B5EF4-FFF2-40B4-BE49-F238E27FC236}">
                <a16:creationId xmlns:a16="http://schemas.microsoft.com/office/drawing/2014/main" id="{71CF5BCA-6353-4881-968B-C1828013DE2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44765" y="4751279"/>
            <a:ext cx="2456293" cy="693518"/>
          </a:xfrm>
          <a:prstGeom prst="rect">
            <a:avLst/>
          </a:prstGeom>
        </p:spPr>
      </p:pic>
      <p:pic>
        <p:nvPicPr>
          <p:cNvPr id="11" name="Grafik 10">
            <a:extLst>
              <a:ext uri="{FF2B5EF4-FFF2-40B4-BE49-F238E27FC236}">
                <a16:creationId xmlns:a16="http://schemas.microsoft.com/office/drawing/2014/main" id="{7F2C2432-7788-4983-928F-960384F2E4D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14433" y="1488643"/>
            <a:ext cx="5963135" cy="2981568"/>
          </a:xfrm>
          <a:prstGeom prst="rect">
            <a:avLst/>
          </a:prstGeom>
        </p:spPr>
      </p:pic>
      <p:sp>
        <p:nvSpPr>
          <p:cNvPr id="15" name="Titel 4">
            <a:extLst>
              <a:ext uri="{FF2B5EF4-FFF2-40B4-BE49-F238E27FC236}">
                <a16:creationId xmlns:a16="http://schemas.microsoft.com/office/drawing/2014/main" id="{A40BC7EE-103A-4960-B848-A7747042346E}"/>
              </a:ext>
            </a:extLst>
          </p:cNvPr>
          <p:cNvSpPr>
            <a:spLocks noGrp="1"/>
          </p:cNvSpPr>
          <p:nvPr>
            <p:ph type="title"/>
          </p:nvPr>
        </p:nvSpPr>
        <p:spPr/>
        <p:txBody>
          <a:bodyPr/>
          <a:lstStyle/>
          <a:p>
            <a:r>
              <a:rPr lang="de-DE" dirty="0"/>
              <a:t>Other international IP Helpdesks  </a:t>
            </a:r>
          </a:p>
        </p:txBody>
      </p:sp>
    </p:spTree>
    <p:extLst>
      <p:ext uri="{BB962C8B-B14F-4D97-AF65-F5344CB8AC3E}">
        <p14:creationId xmlns:p14="http://schemas.microsoft.com/office/powerpoint/2010/main" val="53745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4"/>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8298425" y="2070791"/>
            <a:ext cx="2930013" cy="3041393"/>
          </a:xfrm>
        </p:spPr>
      </p:pic>
      <p:sp>
        <p:nvSpPr>
          <p:cNvPr id="3" name="Inhaltsplatzhalter 2"/>
          <p:cNvSpPr>
            <a:spLocks noGrp="1"/>
          </p:cNvSpPr>
          <p:nvPr>
            <p:ph idx="1"/>
          </p:nvPr>
        </p:nvSpPr>
        <p:spPr>
          <a:xfrm>
            <a:off x="838200" y="1667883"/>
            <a:ext cx="5558408" cy="3847207"/>
          </a:xfrm>
        </p:spPr>
        <p:txBody>
          <a:bodyPr>
            <a:spAutoFit/>
          </a:bodyPr>
          <a:lstStyle/>
          <a:p>
            <a:r>
              <a:rPr lang="de-DE" dirty="0">
                <a:solidFill>
                  <a:schemeClr val="tx1"/>
                </a:solidFill>
              </a:rPr>
              <a:t>Website: ec.europa.eu/</a:t>
            </a:r>
            <a:r>
              <a:rPr lang="de-DE" dirty="0" err="1">
                <a:solidFill>
                  <a:schemeClr val="tx1"/>
                </a:solidFill>
              </a:rPr>
              <a:t>ip</a:t>
            </a:r>
            <a:r>
              <a:rPr lang="de-DE" dirty="0">
                <a:solidFill>
                  <a:schemeClr val="tx1"/>
                </a:solidFill>
              </a:rPr>
              <a:t>-helpdesk </a:t>
            </a:r>
          </a:p>
          <a:p>
            <a:pPr marL="0" indent="0">
              <a:buNone/>
            </a:pPr>
            <a:endParaRPr lang="de-DE" dirty="0">
              <a:solidFill>
                <a:schemeClr val="tx1"/>
              </a:solidFill>
            </a:endParaRPr>
          </a:p>
          <a:p>
            <a:r>
              <a:rPr lang="de-DE" dirty="0">
                <a:solidFill>
                  <a:schemeClr val="tx1"/>
                </a:solidFill>
              </a:rPr>
              <a:t>helpline@iprhelpdesk.eu</a:t>
            </a:r>
          </a:p>
          <a:p>
            <a:endParaRPr lang="de-DE" dirty="0">
              <a:solidFill>
                <a:schemeClr val="tx1"/>
              </a:solidFill>
            </a:endParaRPr>
          </a:p>
          <a:p>
            <a:r>
              <a:rPr lang="de-DE" dirty="0">
                <a:solidFill>
                  <a:schemeClr val="tx1"/>
                </a:solidFill>
              </a:rPr>
              <a:t>Twitter </a:t>
            </a:r>
            <a:r>
              <a:rPr lang="de-DE" dirty="0">
                <a:solidFill>
                  <a:schemeClr val="accent2"/>
                </a:solidFill>
              </a:rPr>
              <a:t>@</a:t>
            </a:r>
            <a:r>
              <a:rPr lang="de-DE" dirty="0" err="1">
                <a:solidFill>
                  <a:schemeClr val="accent2"/>
                </a:solidFill>
              </a:rPr>
              <a:t>iprhelpdesk</a:t>
            </a:r>
            <a:endParaRPr lang="de-DE" dirty="0">
              <a:solidFill>
                <a:schemeClr val="accent2"/>
              </a:solidFill>
            </a:endParaRPr>
          </a:p>
          <a:p>
            <a:endParaRPr lang="de-DE" dirty="0">
              <a:solidFill>
                <a:schemeClr val="tx1"/>
              </a:solidFill>
            </a:endParaRPr>
          </a:p>
          <a:p>
            <a:r>
              <a:rPr lang="de-DE" dirty="0">
                <a:solidFill>
                  <a:schemeClr val="tx1"/>
                </a:solidFill>
              </a:rPr>
              <a:t>LinkedIn </a:t>
            </a:r>
            <a:r>
              <a:rPr lang="de-DE" dirty="0">
                <a:solidFill>
                  <a:schemeClr val="accent2"/>
                </a:solidFill>
              </a:rPr>
              <a:t>/</a:t>
            </a:r>
            <a:r>
              <a:rPr lang="de-DE" dirty="0" err="1" smtClean="0">
                <a:solidFill>
                  <a:schemeClr val="accent2"/>
                </a:solidFill>
              </a:rPr>
              <a:t>european</a:t>
            </a:r>
            <a:r>
              <a:rPr lang="de-DE" dirty="0" smtClean="0">
                <a:solidFill>
                  <a:schemeClr val="accent2"/>
                </a:solidFill>
              </a:rPr>
              <a:t>-</a:t>
            </a:r>
            <a:r>
              <a:rPr lang="de-DE" dirty="0" err="1" smtClean="0">
                <a:solidFill>
                  <a:schemeClr val="accent2"/>
                </a:solidFill>
              </a:rPr>
              <a:t>ipr</a:t>
            </a:r>
            <a:r>
              <a:rPr lang="de-DE" dirty="0" smtClean="0">
                <a:solidFill>
                  <a:schemeClr val="accent2"/>
                </a:solidFill>
              </a:rPr>
              <a:t>-helpdesk</a:t>
            </a:r>
            <a:endParaRPr lang="de-DE" dirty="0">
              <a:solidFill>
                <a:schemeClr val="accent2"/>
              </a:solidFill>
            </a:endParaRPr>
          </a:p>
        </p:txBody>
      </p:sp>
      <p:sp>
        <p:nvSpPr>
          <p:cNvPr id="7" name="Titel 4">
            <a:extLst>
              <a:ext uri="{FF2B5EF4-FFF2-40B4-BE49-F238E27FC236}">
                <a16:creationId xmlns:a16="http://schemas.microsoft.com/office/drawing/2014/main" id="{130CC6C3-9F49-4B39-B636-6B3016BC13D9}"/>
              </a:ext>
            </a:extLst>
          </p:cNvPr>
          <p:cNvSpPr txBox="1">
            <a:spLocks/>
          </p:cNvSpPr>
          <p:nvPr/>
        </p:nvSpPr>
        <p:spPr>
          <a:xfrm>
            <a:off x="838200" y="468000"/>
            <a:ext cx="10515600" cy="473104"/>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200" b="1" kern="1200">
                <a:solidFill>
                  <a:srgbClr val="006FB4"/>
                </a:solidFill>
                <a:latin typeface="Arial" panose="020B0604020202020204" pitchFamily="34" charset="0"/>
                <a:ea typeface="Verdana" panose="020B0604030504040204" pitchFamily="34" charset="0"/>
                <a:cs typeface="Arial" panose="020B0604020202020204" pitchFamily="34" charset="0"/>
              </a:defRPr>
            </a:lvl1pPr>
          </a:lstStyle>
          <a:p>
            <a:r>
              <a:rPr lang="de-DE" sz="3600" dirty="0">
                <a:solidFill>
                  <a:schemeClr val="accent2"/>
                </a:solidFill>
              </a:rPr>
              <a:t>Contact </a:t>
            </a:r>
          </a:p>
        </p:txBody>
      </p:sp>
    </p:spTree>
    <p:extLst>
      <p:ext uri="{BB962C8B-B14F-4D97-AF65-F5344CB8AC3E}">
        <p14:creationId xmlns:p14="http://schemas.microsoft.com/office/powerpoint/2010/main" val="710522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C095D57-8902-4A34-A7B1-8D3F024AAF0C}"/>
              </a:ext>
            </a:extLst>
          </p:cNvPr>
          <p:cNvSpPr>
            <a:spLocks noGrp="1"/>
          </p:cNvSpPr>
          <p:nvPr>
            <p:ph type="body" sz="quarter" idx="17"/>
          </p:nvPr>
        </p:nvSpPr>
        <p:spPr>
          <a:xfrm>
            <a:off x="828183" y="1465773"/>
            <a:ext cx="6258417" cy="4170372"/>
          </a:xfrm>
        </p:spPr>
        <p:txBody>
          <a:bodyPr>
            <a:spAutoFit/>
          </a:bodyPr>
          <a:lstStyle/>
          <a:p>
            <a:pPr marL="342900" indent="-342900">
              <a:buFont typeface="Arial" panose="020B0604020202020204" pitchFamily="34" charset="0"/>
              <a:buChar char="•"/>
            </a:pPr>
            <a:r>
              <a:rPr lang="en-US" dirty="0"/>
              <a:t>A new EC innovation advisory and support measure within the ”2020 IP Action Plan“</a:t>
            </a:r>
          </a:p>
          <a:p>
            <a:pPr marL="342900" indent="-342900">
              <a:buFont typeface="Arial" panose="020B0604020202020204" pitchFamily="34" charset="0"/>
              <a:buChar char="•"/>
            </a:pPr>
            <a:r>
              <a:rPr lang="en-US" dirty="0"/>
              <a:t>Pilot Action - Adapting existing IP-Pre-Diagnosis concepts to SMEs involved in European R&amp;I cooperation</a:t>
            </a:r>
          </a:p>
          <a:p>
            <a:pPr marL="342900" marR="0" lvl="0" indent="-342900" algn="l" defTabSz="914400" rtl="0" eaLnBrk="1" fontAlgn="auto" latinLnBrk="0" hangingPunct="1">
              <a:lnSpc>
                <a:spcPct val="100000"/>
              </a:lnSpc>
              <a:spcBef>
                <a:spcPts val="0"/>
              </a:spcBef>
              <a:spcAft>
                <a:spcPts val="1800"/>
              </a:spcAft>
              <a:buClr>
                <a:srgbClr val="004494"/>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Open for applications since May 2021 – running until November 2023 </a:t>
            </a:r>
          </a:p>
          <a:p>
            <a:pPr marL="342900" marR="0" lvl="0" indent="-342900" algn="l" defTabSz="914400" rtl="0" eaLnBrk="1" fontAlgn="auto" latinLnBrk="0" hangingPunct="1">
              <a:lnSpc>
                <a:spcPct val="100000"/>
              </a:lnSpc>
              <a:spcBef>
                <a:spcPts val="0"/>
              </a:spcBef>
              <a:spcAft>
                <a:spcPts val="1800"/>
              </a:spcAft>
              <a:buClr>
                <a:srgbClr val="004494"/>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4D4D4D"/>
                </a:solidFill>
                <a:effectLst/>
                <a:uLnTx/>
                <a:uFillTx/>
                <a:latin typeface="Arial"/>
                <a:ea typeface="+mn-ea"/>
                <a:cs typeface="+mn-cs"/>
              </a:rPr>
              <a:t>The service covers all of the countries participating in the Horizon </a:t>
            </a:r>
            <a:r>
              <a:rPr kumimoji="0" lang="en-US" sz="2000" b="0" i="0" u="none" strike="noStrike" kern="1200" cap="none" spc="0" normalizeH="0" baseline="0" noProof="0" dirty="0" err="1">
                <a:ln>
                  <a:noFill/>
                </a:ln>
                <a:solidFill>
                  <a:srgbClr val="4D4D4D"/>
                </a:solidFill>
                <a:effectLst/>
                <a:uLnTx/>
                <a:uFillTx/>
                <a:latin typeface="Arial"/>
                <a:ea typeface="+mn-ea"/>
                <a:cs typeface="+mn-cs"/>
              </a:rPr>
              <a:t>programmes</a:t>
            </a:r>
            <a:r>
              <a:rPr kumimoji="0" lang="en-US" sz="2000" b="0" i="0" u="none" strike="noStrike" kern="1200" cap="none" spc="0" normalizeH="0" baseline="0" noProof="0" dirty="0">
                <a:ln>
                  <a:noFill/>
                </a:ln>
                <a:solidFill>
                  <a:srgbClr val="4D4D4D"/>
                </a:solidFill>
                <a:effectLst/>
                <a:uLnTx/>
                <a:uFillTx/>
                <a:latin typeface="Arial"/>
                <a:ea typeface="+mn-ea"/>
                <a:cs typeface="+mn-cs"/>
              </a:rPr>
              <a:t>, namely all the EU Member States, and Horizon 2020/Horizon Europe associated </a:t>
            </a:r>
            <a:r>
              <a:rPr kumimoji="0" lang="en-US" sz="2000" b="0" i="0" u="none" strike="noStrike" kern="1200" cap="none" spc="0" normalizeH="0" baseline="0" noProof="0" dirty="0" smtClean="0">
                <a:ln>
                  <a:noFill/>
                </a:ln>
                <a:solidFill>
                  <a:srgbClr val="4D4D4D"/>
                </a:solidFill>
                <a:effectLst/>
                <a:uLnTx/>
                <a:uFillTx/>
                <a:latin typeface="Arial"/>
                <a:ea typeface="+mn-ea"/>
                <a:cs typeface="+mn-cs"/>
              </a:rPr>
              <a:t>countries</a:t>
            </a:r>
            <a:endParaRPr lang="en-US" dirty="0">
              <a:solidFill>
                <a:srgbClr val="4D4D4D"/>
              </a:solidFill>
              <a:latin typeface="Arial"/>
            </a:endParaRPr>
          </a:p>
        </p:txBody>
      </p:sp>
      <p:sp>
        <p:nvSpPr>
          <p:cNvPr id="3" name="Titel 2">
            <a:extLst>
              <a:ext uri="{FF2B5EF4-FFF2-40B4-BE49-F238E27FC236}">
                <a16:creationId xmlns:a16="http://schemas.microsoft.com/office/drawing/2014/main" id="{C69D3C68-27E7-417B-8629-1B8B12D7D652}"/>
              </a:ext>
            </a:extLst>
          </p:cNvPr>
          <p:cNvSpPr>
            <a:spLocks noGrp="1"/>
          </p:cNvSpPr>
          <p:nvPr>
            <p:ph type="title"/>
          </p:nvPr>
        </p:nvSpPr>
        <p:spPr>
          <a:xfrm>
            <a:off x="828183" y="462211"/>
            <a:ext cx="4405969" cy="473104"/>
          </a:xfrm>
        </p:spPr>
        <p:txBody>
          <a:bodyPr/>
          <a:lstStyle/>
          <a:p>
            <a:r>
              <a:rPr lang="de-DE" dirty="0"/>
              <a:t>Horizon IP Scan </a:t>
            </a:r>
          </a:p>
        </p:txBody>
      </p:sp>
      <p:pic>
        <p:nvPicPr>
          <p:cNvPr id="4" name="Bildplatzhalter 17">
            <a:extLst>
              <a:ext uri="{FF2B5EF4-FFF2-40B4-BE49-F238E27FC236}">
                <a16:creationId xmlns:a16="http://schemas.microsoft.com/office/drawing/2014/main" id="{277EA6A3-EB78-493F-8771-0CF3F70D74D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7560613" y="1179234"/>
            <a:ext cx="4183805" cy="4743450"/>
          </a:xfrm>
          <a:prstGeom prst="rect">
            <a:avLst/>
          </a:prstGeom>
        </p:spPr>
      </p:pic>
    </p:spTree>
    <p:extLst>
      <p:ext uri="{BB962C8B-B14F-4D97-AF65-F5344CB8AC3E}">
        <p14:creationId xmlns:p14="http://schemas.microsoft.com/office/powerpoint/2010/main" val="2567945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B889D2B-5061-41FF-BA8D-3C712169B7D7}"/>
              </a:ext>
            </a:extLst>
          </p:cNvPr>
          <p:cNvSpPr>
            <a:spLocks noGrp="1"/>
          </p:cNvSpPr>
          <p:nvPr>
            <p:ph type="body" sz="quarter" idx="17"/>
          </p:nvPr>
        </p:nvSpPr>
        <p:spPr>
          <a:xfrm>
            <a:off x="866930" y="1368000"/>
            <a:ext cx="10168624" cy="2939266"/>
          </a:xfrm>
        </p:spPr>
        <p:txBody>
          <a:bodyPr>
            <a:spAutoFit/>
          </a:bodyPr>
          <a:lstStyle/>
          <a:p>
            <a:pPr marL="342900" indent="-342900">
              <a:buFont typeface="Arial" panose="020B0604020202020204" pitchFamily="34" charset="0"/>
              <a:buChar char="•"/>
            </a:pPr>
            <a:r>
              <a:rPr lang="en-US" dirty="0"/>
              <a:t>Incorporates well-established methods and tools of corporate IP pre-diagnosis; </a:t>
            </a:r>
          </a:p>
          <a:p>
            <a:pPr marL="342900" indent="-342900">
              <a:buFont typeface="Arial" panose="020B0604020202020204" pitchFamily="34" charset="0"/>
              <a:buChar char="•"/>
            </a:pPr>
            <a:r>
              <a:rPr lang="en-US" dirty="0"/>
              <a:t>Focuses on IP-related risks and opportunities in collaborative innovation frameworks – at the beginning of the co-operation;  </a:t>
            </a:r>
          </a:p>
          <a:p>
            <a:pPr marL="342900" indent="-342900">
              <a:buFont typeface="Arial" panose="020B0604020202020204" pitchFamily="34" charset="0"/>
              <a:buChar char="•"/>
            </a:pPr>
            <a:r>
              <a:rPr lang="en-US" dirty="0"/>
              <a:t>Is tailored to the needs and challenges of SMEs/start-ups involved in collaborative R&amp;I projects; </a:t>
            </a:r>
          </a:p>
          <a:p>
            <a:pPr marL="342900" indent="-342900">
              <a:buFont typeface="Arial" panose="020B0604020202020204" pitchFamily="34" charset="0"/>
              <a:buChar char="•"/>
            </a:pPr>
            <a:r>
              <a:rPr lang="en-US" dirty="0"/>
              <a:t>Supports clients involved in EU-funded collaborative research projects (i.e. Horizon </a:t>
            </a:r>
            <a:r>
              <a:rPr lang="en-US" dirty="0" smtClean="0"/>
              <a:t>Europe) to </a:t>
            </a:r>
            <a:r>
              <a:rPr lang="en-US" dirty="0"/>
              <a:t>efficiently manage and </a:t>
            </a:r>
            <a:r>
              <a:rPr lang="en-US" dirty="0" err="1"/>
              <a:t>valorise</a:t>
            </a:r>
            <a:r>
              <a:rPr lang="en-US" dirty="0"/>
              <a:t> intellectual assets;</a:t>
            </a:r>
            <a:endParaRPr lang="de-DE" dirty="0"/>
          </a:p>
        </p:txBody>
      </p:sp>
      <p:sp>
        <p:nvSpPr>
          <p:cNvPr id="3" name="Titel 2">
            <a:extLst>
              <a:ext uri="{FF2B5EF4-FFF2-40B4-BE49-F238E27FC236}">
                <a16:creationId xmlns:a16="http://schemas.microsoft.com/office/drawing/2014/main" id="{0DA1AD8E-A8A6-423D-A36B-0533D4E43A28}"/>
              </a:ext>
            </a:extLst>
          </p:cNvPr>
          <p:cNvSpPr>
            <a:spLocks noGrp="1"/>
          </p:cNvSpPr>
          <p:nvPr>
            <p:ph type="title"/>
          </p:nvPr>
        </p:nvSpPr>
        <p:spPr/>
        <p:txBody>
          <a:bodyPr/>
          <a:lstStyle/>
          <a:p>
            <a:r>
              <a:rPr lang="de-DE" dirty="0"/>
              <a:t>Horizon IP Scan </a:t>
            </a:r>
          </a:p>
        </p:txBody>
      </p:sp>
      <p:pic>
        <p:nvPicPr>
          <p:cNvPr id="4" name="Grafik 3">
            <a:extLst>
              <a:ext uri="{FF2B5EF4-FFF2-40B4-BE49-F238E27FC236}">
                <a16:creationId xmlns:a16="http://schemas.microsoft.com/office/drawing/2014/main" id="{6B3244ED-C037-4873-8829-063E9D15F3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7393" y="4637720"/>
            <a:ext cx="6463554" cy="1034995"/>
          </a:xfrm>
          <a:prstGeom prst="rect">
            <a:avLst/>
          </a:prstGeom>
        </p:spPr>
      </p:pic>
    </p:spTree>
    <p:extLst>
      <p:ext uri="{BB962C8B-B14F-4D97-AF65-F5344CB8AC3E}">
        <p14:creationId xmlns:p14="http://schemas.microsoft.com/office/powerpoint/2010/main" val="919869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10A075-E501-45D4-9BA0-CC0896B0EBEA}"/>
              </a:ext>
            </a:extLst>
          </p:cNvPr>
          <p:cNvSpPr>
            <a:spLocks noGrp="1"/>
          </p:cNvSpPr>
          <p:nvPr>
            <p:ph type="body" sz="quarter" idx="17"/>
          </p:nvPr>
        </p:nvSpPr>
        <p:spPr>
          <a:xfrm>
            <a:off x="866930" y="1521906"/>
            <a:ext cx="10486869" cy="3170099"/>
          </a:xfrm>
        </p:spPr>
        <p:txBody>
          <a:bodyPr>
            <a:spAutoFit/>
          </a:bodyPr>
          <a:lstStyle/>
          <a:p>
            <a:r>
              <a:rPr lang="en-US" dirty="0"/>
              <a:t>In principle, there are four possible scenarios in which SME applicants can request the Horizon IP Scan service: </a:t>
            </a:r>
          </a:p>
          <a:p>
            <a:pPr marL="457200" indent="-457200">
              <a:buFont typeface="+mj-lt"/>
              <a:buAutoNum type="arabicPeriod"/>
            </a:pPr>
            <a:r>
              <a:rPr lang="en-US" dirty="0" smtClean="0"/>
              <a:t>SME </a:t>
            </a:r>
            <a:r>
              <a:rPr lang="en-US" dirty="0"/>
              <a:t>is about to sign a Horizon (2020/Europe) Grant Agreement</a:t>
            </a:r>
          </a:p>
          <a:p>
            <a:pPr marL="457200" indent="-457200">
              <a:buFont typeface="+mj-lt"/>
              <a:buAutoNum type="arabicPeriod"/>
            </a:pPr>
            <a:r>
              <a:rPr lang="en-US" dirty="0" smtClean="0"/>
              <a:t>SME </a:t>
            </a:r>
            <a:r>
              <a:rPr lang="en-US" dirty="0"/>
              <a:t>has recently signed one (up to six months after signature); </a:t>
            </a:r>
          </a:p>
          <a:p>
            <a:pPr marL="457200" indent="-457200">
              <a:buFont typeface="+mj-lt"/>
              <a:buAutoNum type="arabicPeriod"/>
            </a:pPr>
            <a:r>
              <a:rPr lang="en-US" dirty="0" smtClean="0"/>
              <a:t>SME </a:t>
            </a:r>
            <a:r>
              <a:rPr lang="en-US" dirty="0"/>
              <a:t>has been signposted by the Horizon Results Booster (maximum until half of the project duration); </a:t>
            </a:r>
          </a:p>
          <a:p>
            <a:pPr marL="457200" indent="-457200">
              <a:buFont typeface="+mj-lt"/>
              <a:buAutoNum type="arabicPeriod"/>
            </a:pPr>
            <a:r>
              <a:rPr lang="en-US" dirty="0" smtClean="0"/>
              <a:t>SME </a:t>
            </a:r>
            <a:r>
              <a:rPr lang="en-US" dirty="0"/>
              <a:t>is referred to the service by the Enterprise Europe Network</a:t>
            </a:r>
            <a:r>
              <a:rPr lang="en-US" dirty="0" smtClean="0"/>
              <a:t>.</a:t>
            </a:r>
            <a:endParaRPr lang="en-US" dirty="0"/>
          </a:p>
        </p:txBody>
      </p:sp>
      <p:sp>
        <p:nvSpPr>
          <p:cNvPr id="3" name="Titel 2">
            <a:extLst>
              <a:ext uri="{FF2B5EF4-FFF2-40B4-BE49-F238E27FC236}">
                <a16:creationId xmlns:a16="http://schemas.microsoft.com/office/drawing/2014/main" id="{3E43D33B-0170-46A1-A4C3-28867318DCFE}"/>
              </a:ext>
            </a:extLst>
          </p:cNvPr>
          <p:cNvSpPr>
            <a:spLocks noGrp="1"/>
          </p:cNvSpPr>
          <p:nvPr>
            <p:ph type="title"/>
          </p:nvPr>
        </p:nvSpPr>
        <p:spPr/>
        <p:txBody>
          <a:bodyPr/>
          <a:lstStyle/>
          <a:p>
            <a:r>
              <a:rPr lang="de-DE" dirty="0"/>
              <a:t>4 </a:t>
            </a:r>
            <a:r>
              <a:rPr lang="de-DE" dirty="0" err="1"/>
              <a:t>scenarios</a:t>
            </a:r>
            <a:r>
              <a:rPr lang="de-DE" dirty="0"/>
              <a:t> </a:t>
            </a:r>
            <a:r>
              <a:rPr lang="de-DE" dirty="0" err="1"/>
              <a:t>to</a:t>
            </a:r>
            <a:r>
              <a:rPr lang="de-DE" dirty="0"/>
              <a:t> </a:t>
            </a:r>
            <a:r>
              <a:rPr lang="de-DE" dirty="0" err="1"/>
              <a:t>apply</a:t>
            </a:r>
            <a:r>
              <a:rPr lang="de-DE" dirty="0"/>
              <a:t> </a:t>
            </a:r>
            <a:r>
              <a:rPr lang="de-DE" dirty="0" err="1"/>
              <a:t>for</a:t>
            </a:r>
            <a:r>
              <a:rPr lang="de-DE" dirty="0"/>
              <a:t> </a:t>
            </a:r>
            <a:r>
              <a:rPr lang="de-DE" dirty="0" err="1"/>
              <a:t>the</a:t>
            </a:r>
            <a:r>
              <a:rPr lang="de-DE" dirty="0"/>
              <a:t> </a:t>
            </a:r>
            <a:r>
              <a:rPr lang="de-DE" dirty="0" err="1"/>
              <a:t>service</a:t>
            </a:r>
            <a:r>
              <a:rPr lang="de-DE" dirty="0"/>
              <a:t> </a:t>
            </a:r>
          </a:p>
        </p:txBody>
      </p:sp>
    </p:spTree>
    <p:extLst>
      <p:ext uri="{BB962C8B-B14F-4D97-AF65-F5344CB8AC3E}">
        <p14:creationId xmlns:p14="http://schemas.microsoft.com/office/powerpoint/2010/main" val="1832887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FB856B-216A-4206-A467-172013BF7C8A}"/>
              </a:ext>
            </a:extLst>
          </p:cNvPr>
          <p:cNvSpPr>
            <a:spLocks noGrp="1"/>
          </p:cNvSpPr>
          <p:nvPr>
            <p:ph type="body" sz="quarter" idx="17"/>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Show them how to </a:t>
            </a:r>
            <a:r>
              <a:rPr lang="en-US" b="1" dirty="0"/>
              <a:t>protect their existing IP </a:t>
            </a:r>
            <a:r>
              <a:rPr lang="en-US" dirty="0"/>
              <a:t>when embarking on a research and innovation </a:t>
            </a:r>
            <a:r>
              <a:rPr lang="en-US" dirty="0" err="1"/>
              <a:t>endeavour</a:t>
            </a:r>
            <a:r>
              <a:rPr lang="en-US" dirty="0"/>
              <a:t> with multiple partners;</a:t>
            </a:r>
          </a:p>
          <a:p>
            <a:pPr marL="342900" indent="-342900">
              <a:buFont typeface="Arial" panose="020B0604020202020204" pitchFamily="34" charset="0"/>
              <a:buChar char="•"/>
            </a:pPr>
            <a:r>
              <a:rPr lang="en-US" dirty="0"/>
              <a:t>Assist them in developing a </a:t>
            </a:r>
            <a:r>
              <a:rPr lang="en-US" b="1" dirty="0"/>
              <a:t>shared strategy </a:t>
            </a:r>
            <a:r>
              <a:rPr lang="en-US" dirty="0"/>
              <a:t>with their partners </a:t>
            </a:r>
            <a:r>
              <a:rPr lang="en-US" b="1" dirty="0"/>
              <a:t>to manage and exploit new IP jointly</a:t>
            </a:r>
            <a:r>
              <a:rPr lang="en-US" dirty="0"/>
              <a:t> </a:t>
            </a:r>
            <a:r>
              <a:rPr lang="en-US" b="1" dirty="0"/>
              <a:t>generated</a:t>
            </a:r>
            <a:r>
              <a:rPr lang="en-US" dirty="0"/>
              <a:t> in their project</a:t>
            </a:r>
            <a:r>
              <a:rPr lang="en-US" dirty="0" smtClean="0"/>
              <a:t>.</a:t>
            </a:r>
            <a:endParaRPr lang="en-US" dirty="0"/>
          </a:p>
        </p:txBody>
      </p:sp>
      <p:sp>
        <p:nvSpPr>
          <p:cNvPr id="3" name="Titel 2">
            <a:extLst>
              <a:ext uri="{FF2B5EF4-FFF2-40B4-BE49-F238E27FC236}">
                <a16:creationId xmlns:a16="http://schemas.microsoft.com/office/drawing/2014/main" id="{B29B7533-F2FF-49B1-A3B9-7CAAC09313FD}"/>
              </a:ext>
            </a:extLst>
          </p:cNvPr>
          <p:cNvSpPr>
            <a:spLocks noGrp="1"/>
          </p:cNvSpPr>
          <p:nvPr>
            <p:ph type="title"/>
          </p:nvPr>
        </p:nvSpPr>
        <p:spPr/>
        <p:txBody>
          <a:bodyPr/>
          <a:lstStyle/>
          <a:p>
            <a:r>
              <a:rPr lang="de-DE" dirty="0"/>
              <a:t>Key </a:t>
            </a:r>
            <a:r>
              <a:rPr lang="de-DE" dirty="0" err="1"/>
              <a:t>objectives</a:t>
            </a:r>
            <a:endParaRPr lang="de-DE" dirty="0"/>
          </a:p>
        </p:txBody>
      </p:sp>
    </p:spTree>
    <p:extLst>
      <p:ext uri="{BB962C8B-B14F-4D97-AF65-F5344CB8AC3E}">
        <p14:creationId xmlns:p14="http://schemas.microsoft.com/office/powerpoint/2010/main" val="40672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9E923C7-A6FB-4BB4-A3CF-F63F56DE8E52}"/>
              </a:ext>
            </a:extLst>
          </p:cNvPr>
          <p:cNvSpPr>
            <a:spLocks noGrp="1"/>
          </p:cNvSpPr>
          <p:nvPr>
            <p:ph type="body" sz="quarter" idx="17"/>
          </p:nvPr>
        </p:nvSpPr>
        <p:spPr/>
        <p:txBody>
          <a:bodyPr/>
          <a:lstStyle/>
          <a:p>
            <a:pPr marL="342900" indent="-342900">
              <a:buFont typeface="Arial" panose="020B0604020202020204" pitchFamily="34" charset="0"/>
              <a:buChar char="•"/>
            </a:pPr>
            <a:r>
              <a:rPr lang="en-US" sz="2000" dirty="0"/>
              <a:t>Increasing overall IP awareness and IP management knowledge – leverage the company’s innovation capacity </a:t>
            </a:r>
          </a:p>
          <a:p>
            <a:pPr marL="342900" indent="-342900">
              <a:buFont typeface="Arial" panose="020B0604020202020204" pitchFamily="34" charset="0"/>
              <a:buChar char="•"/>
            </a:pPr>
            <a:r>
              <a:rPr lang="en-US" sz="2000" dirty="0"/>
              <a:t>Get a clear picture of existing IP brought into the collaboration</a:t>
            </a:r>
          </a:p>
          <a:p>
            <a:pPr marL="342900" indent="-342900">
              <a:buFont typeface="Arial" panose="020B0604020202020204" pitchFamily="34" charset="0"/>
              <a:buChar char="•"/>
            </a:pPr>
            <a:r>
              <a:rPr lang="en-US" sz="2000" dirty="0"/>
              <a:t>Better understand, define and negotiate appropriate IP clauses before the start of a collaborative R&amp;I project (i.e. when negotiating Consortium Agreements)</a:t>
            </a:r>
          </a:p>
          <a:p>
            <a:pPr marL="342900" indent="-342900">
              <a:buFont typeface="Arial" panose="020B0604020202020204" pitchFamily="34" charset="0"/>
              <a:buChar char="•"/>
            </a:pPr>
            <a:r>
              <a:rPr lang="en-US" sz="2000" dirty="0"/>
              <a:t>Identify potential ways to protect intangible assets</a:t>
            </a:r>
          </a:p>
          <a:p>
            <a:pPr marL="342900" indent="-342900">
              <a:buFont typeface="Arial" panose="020B0604020202020204" pitchFamily="34" charset="0"/>
              <a:buChar char="•"/>
            </a:pPr>
            <a:r>
              <a:rPr lang="en-US" sz="2000" dirty="0"/>
              <a:t>Manage jointly created and jointly owned knowledge</a:t>
            </a:r>
          </a:p>
          <a:p>
            <a:pPr marL="342900" indent="-342900">
              <a:buFont typeface="Arial" panose="020B0604020202020204" pitchFamily="34" charset="0"/>
              <a:buChar char="•"/>
            </a:pPr>
            <a:r>
              <a:rPr lang="en-US" sz="2000" dirty="0"/>
              <a:t>Develop a joint IP management and exploitation strategy with consortium partners</a:t>
            </a:r>
          </a:p>
          <a:p>
            <a:endParaRPr lang="de-DE" dirty="0"/>
          </a:p>
        </p:txBody>
      </p:sp>
      <p:sp>
        <p:nvSpPr>
          <p:cNvPr id="3" name="Titel 2">
            <a:extLst>
              <a:ext uri="{FF2B5EF4-FFF2-40B4-BE49-F238E27FC236}">
                <a16:creationId xmlns:a16="http://schemas.microsoft.com/office/drawing/2014/main" id="{7DC3FA51-2C2B-4C24-9560-CDA923429F32}"/>
              </a:ext>
            </a:extLst>
          </p:cNvPr>
          <p:cNvSpPr>
            <a:spLocks noGrp="1"/>
          </p:cNvSpPr>
          <p:nvPr>
            <p:ph type="title"/>
          </p:nvPr>
        </p:nvSpPr>
        <p:spPr/>
        <p:txBody>
          <a:bodyPr/>
          <a:lstStyle/>
          <a:p>
            <a:r>
              <a:rPr lang="de-DE" dirty="0"/>
              <a:t>Benefits </a:t>
            </a:r>
            <a:r>
              <a:rPr lang="de-DE" dirty="0" err="1"/>
              <a:t>for</a:t>
            </a:r>
            <a:r>
              <a:rPr lang="de-DE" dirty="0"/>
              <a:t> </a:t>
            </a:r>
            <a:r>
              <a:rPr lang="de-DE" dirty="0" err="1"/>
              <a:t>the</a:t>
            </a:r>
            <a:r>
              <a:rPr lang="de-DE" dirty="0"/>
              <a:t> SME </a:t>
            </a:r>
            <a:r>
              <a:rPr lang="de-DE" dirty="0" err="1"/>
              <a:t>client</a:t>
            </a:r>
            <a:r>
              <a:rPr lang="de-DE" dirty="0"/>
              <a:t>(s) – in </a:t>
            </a:r>
            <a:r>
              <a:rPr lang="de-DE" dirty="0" err="1"/>
              <a:t>detail</a:t>
            </a:r>
            <a:r>
              <a:rPr lang="de-DE" dirty="0"/>
              <a:t> </a:t>
            </a:r>
          </a:p>
        </p:txBody>
      </p:sp>
    </p:spTree>
    <p:extLst>
      <p:ext uri="{BB962C8B-B14F-4D97-AF65-F5344CB8AC3E}">
        <p14:creationId xmlns:p14="http://schemas.microsoft.com/office/powerpoint/2010/main" val="377870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3CA44BC-37EC-4461-9F05-1D6216A93210}"/>
              </a:ext>
            </a:extLst>
          </p:cNvPr>
          <p:cNvSpPr>
            <a:spLocks noGrp="1"/>
          </p:cNvSpPr>
          <p:nvPr>
            <p:ph type="title"/>
          </p:nvPr>
        </p:nvSpPr>
        <p:spPr/>
        <p:txBody>
          <a:bodyPr/>
          <a:lstStyle/>
          <a:p>
            <a:r>
              <a:rPr lang="de-DE" sz="3600" dirty="0"/>
              <a:t>Horizon Europe – </a:t>
            </a:r>
            <a:r>
              <a:rPr lang="de-DE" sz="3600" dirty="0" err="1"/>
              <a:t>Pathway</a:t>
            </a:r>
            <a:r>
              <a:rPr lang="de-DE" sz="3600" dirty="0"/>
              <a:t> </a:t>
            </a:r>
            <a:r>
              <a:rPr lang="de-DE" sz="3600" dirty="0" err="1"/>
              <a:t>to</a:t>
            </a:r>
            <a:r>
              <a:rPr lang="de-DE" sz="3600" dirty="0"/>
              <a:t> Impact </a:t>
            </a:r>
            <a:endParaRPr lang="de-DE" dirty="0"/>
          </a:p>
        </p:txBody>
      </p:sp>
      <p:pic>
        <p:nvPicPr>
          <p:cNvPr id="4" name="Grafik 3">
            <a:extLst>
              <a:ext uri="{FF2B5EF4-FFF2-40B4-BE49-F238E27FC236}">
                <a16:creationId xmlns:a16="http://schemas.microsoft.com/office/drawing/2014/main" id="{A237510B-5151-4A38-8B10-7E34A7CCEFB9}"/>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772512" y="1389733"/>
            <a:ext cx="8153772" cy="4546335"/>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D443EA97-C93F-4BFD-B244-07C3669BEACE}"/>
              </a:ext>
            </a:extLst>
          </p:cNvPr>
          <p:cNvSpPr txBox="1"/>
          <p:nvPr/>
        </p:nvSpPr>
        <p:spPr>
          <a:xfrm>
            <a:off x="9929926" y="1462157"/>
            <a:ext cx="1819275" cy="567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tIns="144000" bIns="144000" rtlCol="0">
            <a:spAutoFit/>
          </a:bodyPr>
          <a:lstStyle/>
          <a:p>
            <a:pPr algn="ctr"/>
            <a:r>
              <a:rPr lang="de-DE" dirty="0" err="1"/>
              <a:t>Strategy</a:t>
            </a:r>
            <a:r>
              <a:rPr lang="de-DE" dirty="0"/>
              <a:t> </a:t>
            </a:r>
          </a:p>
        </p:txBody>
      </p:sp>
      <p:sp>
        <p:nvSpPr>
          <p:cNvPr id="6" name="Pfeil: nach unten 5">
            <a:extLst>
              <a:ext uri="{FF2B5EF4-FFF2-40B4-BE49-F238E27FC236}">
                <a16:creationId xmlns:a16="http://schemas.microsoft.com/office/drawing/2014/main" id="{4187A54B-C327-4647-BBFA-6D2832DECFC6}"/>
              </a:ext>
            </a:extLst>
          </p:cNvPr>
          <p:cNvSpPr/>
          <p:nvPr/>
        </p:nvSpPr>
        <p:spPr>
          <a:xfrm>
            <a:off x="10597247" y="2081944"/>
            <a:ext cx="484632" cy="562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8E42CF9-AE3B-48B8-A1F7-0F6F060BB2D0}"/>
              </a:ext>
            </a:extLst>
          </p:cNvPr>
          <p:cNvSpPr txBox="1"/>
          <p:nvPr/>
        </p:nvSpPr>
        <p:spPr>
          <a:xfrm>
            <a:off x="9929926" y="2696219"/>
            <a:ext cx="1819275" cy="567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tIns="144000" bIns="144000" rtlCol="0">
            <a:spAutoFit/>
          </a:bodyPr>
          <a:lstStyle>
            <a:defPPr>
              <a:defRPr lang="en-US"/>
            </a:defPPr>
            <a:lvl1pPr algn="ctr"/>
          </a:lstStyle>
          <a:p>
            <a:r>
              <a:rPr lang="de-DE" dirty="0" smtClean="0"/>
              <a:t>Plan</a:t>
            </a:r>
            <a:endParaRPr lang="de-DE" dirty="0"/>
          </a:p>
        </p:txBody>
      </p:sp>
      <p:sp>
        <p:nvSpPr>
          <p:cNvPr id="8" name="Textfeld 7">
            <a:extLst>
              <a:ext uri="{FF2B5EF4-FFF2-40B4-BE49-F238E27FC236}">
                <a16:creationId xmlns:a16="http://schemas.microsoft.com/office/drawing/2014/main" id="{21518C83-2C98-4CF2-BA0E-F6EFE9DF0CC4}"/>
              </a:ext>
            </a:extLst>
          </p:cNvPr>
          <p:cNvSpPr txBox="1"/>
          <p:nvPr/>
        </p:nvSpPr>
        <p:spPr>
          <a:xfrm>
            <a:off x="9929926" y="3961794"/>
            <a:ext cx="1819275" cy="567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tIns="144000" bIns="144000" rtlCol="0">
            <a:spAutoFit/>
          </a:bodyPr>
          <a:lstStyle>
            <a:defPPr>
              <a:defRPr lang="en-US"/>
            </a:defPPr>
            <a:lvl1pPr algn="ctr"/>
          </a:lstStyle>
          <a:p>
            <a:r>
              <a:rPr lang="de-DE" dirty="0" err="1"/>
              <a:t>Activities</a:t>
            </a:r>
            <a:r>
              <a:rPr lang="de-DE" dirty="0"/>
              <a:t> </a:t>
            </a:r>
          </a:p>
        </p:txBody>
      </p:sp>
      <p:sp>
        <p:nvSpPr>
          <p:cNvPr id="9" name="Pfeil: nach unten 8">
            <a:extLst>
              <a:ext uri="{FF2B5EF4-FFF2-40B4-BE49-F238E27FC236}">
                <a16:creationId xmlns:a16="http://schemas.microsoft.com/office/drawing/2014/main" id="{681E230D-A509-44D4-977A-241AC4D3C389}"/>
              </a:ext>
            </a:extLst>
          </p:cNvPr>
          <p:cNvSpPr/>
          <p:nvPr/>
        </p:nvSpPr>
        <p:spPr>
          <a:xfrm>
            <a:off x="10597247" y="3316006"/>
            <a:ext cx="484632" cy="593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unten 9">
            <a:extLst>
              <a:ext uri="{FF2B5EF4-FFF2-40B4-BE49-F238E27FC236}">
                <a16:creationId xmlns:a16="http://schemas.microsoft.com/office/drawing/2014/main" id="{D3983D50-4D69-4CD8-A826-71D417189CE2}"/>
              </a:ext>
            </a:extLst>
          </p:cNvPr>
          <p:cNvSpPr/>
          <p:nvPr/>
        </p:nvSpPr>
        <p:spPr>
          <a:xfrm>
            <a:off x="10597247" y="4581581"/>
            <a:ext cx="484632" cy="593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58398CB2-AA34-467E-ABBF-B6365B7A5459}"/>
              </a:ext>
            </a:extLst>
          </p:cNvPr>
          <p:cNvSpPr txBox="1"/>
          <p:nvPr/>
        </p:nvSpPr>
        <p:spPr>
          <a:xfrm>
            <a:off x="9929926" y="5227368"/>
            <a:ext cx="1819275" cy="567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tIns="144000" bIns="144000" rtlCol="0">
            <a:spAutoFit/>
          </a:bodyPr>
          <a:lstStyle>
            <a:defPPr>
              <a:defRPr lang="en-US"/>
            </a:defPPr>
            <a:lvl1pPr algn="ctr"/>
          </a:lstStyle>
          <a:p>
            <a:r>
              <a:rPr lang="de-DE" dirty="0"/>
              <a:t>Outcomes </a:t>
            </a:r>
          </a:p>
        </p:txBody>
      </p:sp>
      <p:sp>
        <p:nvSpPr>
          <p:cNvPr id="12" name="Pfeil: nach links 11">
            <a:extLst>
              <a:ext uri="{FF2B5EF4-FFF2-40B4-BE49-F238E27FC236}">
                <a16:creationId xmlns:a16="http://schemas.microsoft.com/office/drawing/2014/main" id="{532702F3-969B-49DF-865C-E61766F44254}"/>
              </a:ext>
            </a:extLst>
          </p:cNvPr>
          <p:cNvSpPr/>
          <p:nvPr/>
        </p:nvSpPr>
        <p:spPr>
          <a:xfrm>
            <a:off x="9132648" y="5268957"/>
            <a:ext cx="75958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3585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CD052B7-4085-4887-9855-DDC46E3842CD}"/>
              </a:ext>
            </a:extLst>
          </p:cNvPr>
          <p:cNvSpPr>
            <a:spLocks noGrp="1"/>
          </p:cNvSpPr>
          <p:nvPr>
            <p:ph type="body" sz="quarter" idx="17"/>
          </p:nvPr>
        </p:nvSpPr>
        <p:spPr/>
        <p:txBody>
          <a:bodyPr/>
          <a:lstStyle/>
          <a:p>
            <a:pPr marL="342900" indent="-342900">
              <a:buFont typeface="Arial" panose="020B0604020202020204" pitchFamily="34" charset="0"/>
              <a:buChar char="•"/>
            </a:pPr>
            <a:r>
              <a:rPr lang="en-US" sz="2000" dirty="0"/>
              <a:t>It is important to understand what the Horizon IP Scan is and what it is NOT. </a:t>
            </a:r>
          </a:p>
          <a:p>
            <a:pPr marL="342900" indent="-342900">
              <a:buFont typeface="Arial" panose="020B0604020202020204" pitchFamily="34" charset="0"/>
              <a:buChar char="•"/>
            </a:pPr>
            <a:r>
              <a:rPr lang="en-US" sz="2000" dirty="0"/>
              <a:t>A (free-of-charge) service of approximately 1.5 working days cannot be considered to be a complete IP review of the company’s intellectual assets and neither the IP expert nor the central coordination team can assume liability for the recommendations. </a:t>
            </a:r>
          </a:p>
          <a:p>
            <a:pPr marL="342900" indent="-342900">
              <a:buFont typeface="Arial" panose="020B0604020202020204" pitchFamily="34" charset="0"/>
              <a:buChar char="•"/>
            </a:pPr>
            <a:r>
              <a:rPr lang="en-US" sz="2000" dirty="0"/>
              <a:t>The Horizon IP Scan services never replaces the services of professional representatives such as lawyers or patent attorneys. </a:t>
            </a:r>
          </a:p>
          <a:p>
            <a:pPr marL="342900" indent="-342900">
              <a:buFont typeface="Arial" panose="020B0604020202020204" pitchFamily="34" charset="0"/>
              <a:buChar char="•"/>
            </a:pPr>
            <a:r>
              <a:rPr lang="en-US" sz="2000" dirty="0"/>
              <a:t>The experts will avoid giving advice which would refer to explicit legal solutions. In the same spirit, the service will not serve to draft intellectual property right applications or IP related contracts.</a:t>
            </a:r>
          </a:p>
          <a:p>
            <a:endParaRPr lang="de-DE" dirty="0"/>
          </a:p>
        </p:txBody>
      </p:sp>
      <p:sp>
        <p:nvSpPr>
          <p:cNvPr id="3" name="Titel 2">
            <a:extLst>
              <a:ext uri="{FF2B5EF4-FFF2-40B4-BE49-F238E27FC236}">
                <a16:creationId xmlns:a16="http://schemas.microsoft.com/office/drawing/2014/main" id="{6E0B35B9-F241-41FC-B84E-B21EA77DF589}"/>
              </a:ext>
            </a:extLst>
          </p:cNvPr>
          <p:cNvSpPr>
            <a:spLocks noGrp="1"/>
          </p:cNvSpPr>
          <p:nvPr>
            <p:ph type="title"/>
          </p:nvPr>
        </p:nvSpPr>
        <p:spPr/>
        <p:txBody>
          <a:bodyPr/>
          <a:lstStyle/>
          <a:p>
            <a:r>
              <a:rPr lang="de-DE" dirty="0" err="1"/>
              <a:t>Scope</a:t>
            </a:r>
            <a:r>
              <a:rPr lang="de-DE" dirty="0"/>
              <a:t> and </a:t>
            </a:r>
            <a:r>
              <a:rPr lang="de-DE" dirty="0" err="1"/>
              <a:t>limits</a:t>
            </a:r>
            <a:r>
              <a:rPr lang="de-DE" dirty="0"/>
              <a:t> of Horizon IP Scan</a:t>
            </a:r>
          </a:p>
        </p:txBody>
      </p:sp>
    </p:spTree>
    <p:extLst>
      <p:ext uri="{BB962C8B-B14F-4D97-AF65-F5344CB8AC3E}">
        <p14:creationId xmlns:p14="http://schemas.microsoft.com/office/powerpoint/2010/main" val="19083563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ED7F519-6B81-40A1-B0EC-194CF3D2B2C6}"/>
              </a:ext>
            </a:extLst>
          </p:cNvPr>
          <p:cNvSpPr>
            <a:spLocks noGrp="1"/>
          </p:cNvSpPr>
          <p:nvPr>
            <p:ph type="title"/>
          </p:nvPr>
        </p:nvSpPr>
        <p:spPr/>
        <p:txBody>
          <a:bodyPr/>
          <a:lstStyle/>
          <a:p>
            <a:r>
              <a:rPr lang="de-DE" dirty="0"/>
              <a:t>Service </a:t>
            </a:r>
            <a:r>
              <a:rPr lang="de-DE" dirty="0" err="1"/>
              <a:t>implementation</a:t>
            </a:r>
            <a:r>
              <a:rPr lang="de-DE" dirty="0"/>
              <a:t> </a:t>
            </a:r>
            <a:r>
              <a:rPr lang="de-DE" dirty="0" err="1"/>
              <a:t>by</a:t>
            </a:r>
            <a:r>
              <a:rPr lang="de-DE" dirty="0"/>
              <a:t> </a:t>
            </a:r>
            <a:r>
              <a:rPr lang="de-DE" dirty="0" err="1"/>
              <a:t>local</a:t>
            </a:r>
            <a:r>
              <a:rPr lang="de-DE" dirty="0"/>
              <a:t> </a:t>
            </a:r>
            <a:r>
              <a:rPr lang="de-DE" dirty="0" err="1"/>
              <a:t>experts</a:t>
            </a:r>
            <a:r>
              <a:rPr lang="de-DE" dirty="0"/>
              <a:t>  </a:t>
            </a:r>
          </a:p>
        </p:txBody>
      </p:sp>
      <p:pic>
        <p:nvPicPr>
          <p:cNvPr id="14" name="Grafik 13">
            <a:extLst>
              <a:ext uri="{FF2B5EF4-FFF2-40B4-BE49-F238E27FC236}">
                <a16:creationId xmlns:a16="http://schemas.microsoft.com/office/drawing/2014/main" id="{3CC482A0-D310-4D21-A569-EC5EA298A8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3382" y="1437744"/>
            <a:ext cx="8645236" cy="4435027"/>
          </a:xfrm>
          <a:prstGeom prst="rect">
            <a:avLst/>
          </a:prstGeom>
        </p:spPr>
      </p:pic>
    </p:spTree>
    <p:extLst>
      <p:ext uri="{BB962C8B-B14F-4D97-AF65-F5344CB8AC3E}">
        <p14:creationId xmlns:p14="http://schemas.microsoft.com/office/powerpoint/2010/main" val="1546317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7A8EC4B-0B10-4474-BCE2-1DB83355B320}"/>
              </a:ext>
            </a:extLst>
          </p:cNvPr>
          <p:cNvSpPr>
            <a:spLocks noGrp="1"/>
          </p:cNvSpPr>
          <p:nvPr>
            <p:ph type="title"/>
          </p:nvPr>
        </p:nvSpPr>
        <p:spPr/>
        <p:txBody>
          <a:bodyPr/>
          <a:lstStyle/>
          <a:p>
            <a:r>
              <a:rPr lang="de-DE" dirty="0" err="1"/>
              <a:t>How</a:t>
            </a:r>
            <a:r>
              <a:rPr lang="de-DE" dirty="0"/>
              <a:t> </a:t>
            </a:r>
            <a:r>
              <a:rPr lang="de-DE" dirty="0" err="1"/>
              <a:t>to</a:t>
            </a:r>
            <a:r>
              <a:rPr lang="de-DE" dirty="0"/>
              <a:t> </a:t>
            </a:r>
            <a:r>
              <a:rPr lang="de-DE" dirty="0" err="1"/>
              <a:t>apply</a:t>
            </a:r>
            <a:r>
              <a:rPr lang="de-DE" dirty="0"/>
              <a:t>? </a:t>
            </a:r>
          </a:p>
        </p:txBody>
      </p:sp>
      <p:pic>
        <p:nvPicPr>
          <p:cNvPr id="4" name="Grafik 3">
            <a:extLst>
              <a:ext uri="{FF2B5EF4-FFF2-40B4-BE49-F238E27FC236}">
                <a16:creationId xmlns:a16="http://schemas.microsoft.com/office/drawing/2014/main" id="{C66FB287-938D-4E69-BC8C-B59A16744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372411"/>
            <a:ext cx="6849083" cy="4683341"/>
          </a:xfrm>
          <a:prstGeom prst="rect">
            <a:avLst/>
          </a:prstGeom>
        </p:spPr>
      </p:pic>
      <p:sp>
        <p:nvSpPr>
          <p:cNvPr id="5" name="Inhaltsplatzhalter 1">
            <a:extLst>
              <a:ext uri="{FF2B5EF4-FFF2-40B4-BE49-F238E27FC236}">
                <a16:creationId xmlns:a16="http://schemas.microsoft.com/office/drawing/2014/main" id="{2B7DEC73-6619-48AB-BBDE-F6FB577880E7}"/>
              </a:ext>
            </a:extLst>
          </p:cNvPr>
          <p:cNvSpPr txBox="1">
            <a:spLocks/>
          </p:cNvSpPr>
          <p:nvPr/>
        </p:nvSpPr>
        <p:spPr>
          <a:xfrm>
            <a:off x="8229600" y="3183167"/>
            <a:ext cx="3473742" cy="1061829"/>
          </a:xfrm>
          <a:prstGeom prst="rect">
            <a:avLst/>
          </a:prstGeom>
        </p:spPr>
        <p:txBody>
          <a:bodyPr>
            <a:sp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Online </a:t>
            </a:r>
            <a:r>
              <a:rPr lang="de-DE" dirty="0" err="1"/>
              <a:t>Application</a:t>
            </a:r>
            <a:r>
              <a:rPr lang="de-DE" dirty="0"/>
              <a:t> Form</a:t>
            </a:r>
          </a:p>
          <a:p>
            <a:pPr marL="0" indent="0">
              <a:buNone/>
            </a:pPr>
            <a:r>
              <a:rPr lang="de-DE" dirty="0" smtClean="0">
                <a:hlinkClick r:id="rId3"/>
              </a:rPr>
              <a:t>www.horizon-ipscan.eu</a:t>
            </a:r>
            <a:endParaRPr lang="de-DE" dirty="0"/>
          </a:p>
        </p:txBody>
      </p:sp>
    </p:spTree>
    <p:extLst>
      <p:ext uri="{BB962C8B-B14F-4D97-AF65-F5344CB8AC3E}">
        <p14:creationId xmlns:p14="http://schemas.microsoft.com/office/powerpoint/2010/main" val="3913567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F898A7B-0740-4888-B4BC-75DB5EF1ADED}"/>
              </a:ext>
            </a:extLst>
          </p:cNvPr>
          <p:cNvSpPr>
            <a:spLocks noGrp="1"/>
          </p:cNvSpPr>
          <p:nvPr>
            <p:ph type="body" sz="quarter" idx="17"/>
          </p:nvPr>
        </p:nvSpPr>
        <p:spPr/>
        <p:txBody>
          <a:bodyPr/>
          <a:lstStyle/>
          <a:p>
            <a:pPr marL="342900" indent="-342900">
              <a:buFont typeface="Arial" panose="020B0604020202020204" pitchFamily="34" charset="0"/>
              <a:buChar char="•"/>
            </a:pPr>
            <a:r>
              <a:rPr lang="en-US" dirty="0"/>
              <a:t>Following a continuous open call scheme, SMEs interested in the </a:t>
            </a:r>
            <a:r>
              <a:rPr lang="en-US" b="1" dirty="0">
                <a:hlinkClick r:id="rId2"/>
              </a:rPr>
              <a:t>Horizon IP Scan </a:t>
            </a:r>
            <a:r>
              <a:rPr lang="en-US" dirty="0"/>
              <a:t>can apply for the service any time via the Horizon IP Scan website.</a:t>
            </a:r>
          </a:p>
          <a:p>
            <a:pPr marL="342900" indent="-342900">
              <a:buFont typeface="Arial" panose="020B0604020202020204" pitchFamily="34" charset="0"/>
              <a:buChar char="•"/>
            </a:pPr>
            <a:r>
              <a:rPr lang="en-US" dirty="0"/>
              <a:t>Based on a first come first serve approach, the service may either be provided to a single SME or, </a:t>
            </a:r>
            <a:r>
              <a:rPr lang="en-US" b="1" dirty="0"/>
              <a:t>preferably, a group of SMEs </a:t>
            </a:r>
            <a:r>
              <a:rPr lang="en-US" dirty="0"/>
              <a:t>involved in a collaborative research project.</a:t>
            </a:r>
          </a:p>
          <a:p>
            <a:pPr marL="342900" indent="-342900">
              <a:buFont typeface="Arial" panose="020B0604020202020204" pitchFamily="34" charset="0"/>
              <a:buChar char="•"/>
            </a:pPr>
            <a:r>
              <a:rPr lang="en-US" dirty="0"/>
              <a:t>Managed by a central coordination team, the successful SME(s) or applicant(s) will be matched with corresponding local IP expert(s). </a:t>
            </a:r>
          </a:p>
          <a:p>
            <a:pPr marL="342900" indent="-342900">
              <a:buFont typeface="Arial" panose="020B0604020202020204" pitchFamily="34" charset="0"/>
              <a:buChar char="•"/>
            </a:pPr>
            <a:r>
              <a:rPr lang="en-US" dirty="0"/>
              <a:t>Usually, the language applied will be that of the applicant(s) or </a:t>
            </a:r>
            <a:r>
              <a:rPr lang="en-US" b="1" dirty="0"/>
              <a:t>English.</a:t>
            </a:r>
            <a:endParaRPr lang="en-US" dirty="0"/>
          </a:p>
          <a:p>
            <a:endParaRPr lang="de-DE" dirty="0"/>
          </a:p>
        </p:txBody>
      </p:sp>
      <p:sp>
        <p:nvSpPr>
          <p:cNvPr id="3" name="Titel 2">
            <a:extLst>
              <a:ext uri="{FF2B5EF4-FFF2-40B4-BE49-F238E27FC236}">
                <a16:creationId xmlns:a16="http://schemas.microsoft.com/office/drawing/2014/main" id="{8D6FDFF5-C990-4989-94AE-9DEA774C0477}"/>
              </a:ext>
            </a:extLst>
          </p:cNvPr>
          <p:cNvSpPr>
            <a:spLocks noGrp="1"/>
          </p:cNvSpPr>
          <p:nvPr>
            <p:ph type="title"/>
          </p:nvPr>
        </p:nvSpPr>
        <p:spPr/>
        <p:txBody>
          <a:bodyPr/>
          <a:lstStyle/>
          <a:p>
            <a:r>
              <a:rPr lang="de-DE" dirty="0" err="1"/>
              <a:t>How</a:t>
            </a:r>
            <a:r>
              <a:rPr lang="de-DE" dirty="0"/>
              <a:t> </a:t>
            </a:r>
            <a:r>
              <a:rPr lang="de-DE" dirty="0" err="1"/>
              <a:t>to</a:t>
            </a:r>
            <a:r>
              <a:rPr lang="de-DE" dirty="0"/>
              <a:t> </a:t>
            </a:r>
            <a:r>
              <a:rPr lang="de-DE" dirty="0" err="1"/>
              <a:t>apply</a:t>
            </a:r>
            <a:r>
              <a:rPr lang="de-DE" dirty="0"/>
              <a:t>? </a:t>
            </a:r>
          </a:p>
        </p:txBody>
      </p:sp>
    </p:spTree>
    <p:extLst>
      <p:ext uri="{BB962C8B-B14F-4D97-AF65-F5344CB8AC3E}">
        <p14:creationId xmlns:p14="http://schemas.microsoft.com/office/powerpoint/2010/main" val="1255914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7FBA665-E276-48D7-A7DA-5227E30D2450}"/>
              </a:ext>
            </a:extLst>
          </p:cNvPr>
          <p:cNvSpPr>
            <a:spLocks noGrp="1"/>
          </p:cNvSpPr>
          <p:nvPr>
            <p:ph type="title"/>
          </p:nvPr>
        </p:nvSpPr>
        <p:spPr/>
        <p:txBody>
          <a:bodyPr/>
          <a:lstStyle/>
          <a:p>
            <a:r>
              <a:rPr lang="de-DE" dirty="0"/>
              <a:t>Main IP </a:t>
            </a:r>
            <a:r>
              <a:rPr lang="de-DE" dirty="0" err="1"/>
              <a:t>challenges</a:t>
            </a:r>
            <a:r>
              <a:rPr lang="de-DE" dirty="0"/>
              <a:t> in Horizon Europe </a:t>
            </a:r>
          </a:p>
        </p:txBody>
      </p:sp>
      <p:pic>
        <p:nvPicPr>
          <p:cNvPr id="4" name="Grafik 3">
            <a:extLst>
              <a:ext uri="{FF2B5EF4-FFF2-40B4-BE49-F238E27FC236}">
                <a16:creationId xmlns:a16="http://schemas.microsoft.com/office/drawing/2014/main" id="{F4A6A522-F757-4549-A387-0A45702235D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85950" y="1575208"/>
            <a:ext cx="8420100" cy="4229100"/>
          </a:xfrm>
          <a:prstGeom prst="rect">
            <a:avLst/>
          </a:prstGeom>
        </p:spPr>
      </p:pic>
    </p:spTree>
    <p:extLst>
      <p:ext uri="{BB962C8B-B14F-4D97-AF65-F5344CB8AC3E}">
        <p14:creationId xmlns:p14="http://schemas.microsoft.com/office/powerpoint/2010/main" val="1853908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EEB4E7-768E-4BBD-9C8F-DAD4813EAF87}"/>
              </a:ext>
            </a:extLst>
          </p:cNvPr>
          <p:cNvSpPr>
            <a:spLocks noGrp="1"/>
          </p:cNvSpPr>
          <p:nvPr>
            <p:ph type="title"/>
          </p:nvPr>
        </p:nvSpPr>
        <p:spPr/>
        <p:txBody>
          <a:bodyPr/>
          <a:lstStyle/>
          <a:p>
            <a:r>
              <a:rPr lang="de-DE" dirty="0"/>
              <a:t>Agreements </a:t>
            </a:r>
          </a:p>
        </p:txBody>
      </p:sp>
      <p:sp>
        <p:nvSpPr>
          <p:cNvPr id="4" name="Abgerundetes Rechteck 8">
            <a:extLst>
              <a:ext uri="{FF2B5EF4-FFF2-40B4-BE49-F238E27FC236}">
                <a16:creationId xmlns:a16="http://schemas.microsoft.com/office/drawing/2014/main" id="{642F4272-F9E9-41E8-A6B5-661FCFD4F444}"/>
              </a:ext>
            </a:extLst>
          </p:cNvPr>
          <p:cNvSpPr/>
          <p:nvPr/>
        </p:nvSpPr>
        <p:spPr>
          <a:xfrm>
            <a:off x="1076325" y="1428749"/>
            <a:ext cx="10039350" cy="40862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prstClr val="white"/>
              </a:solidFill>
              <a:latin typeface="Calibri"/>
            </a:endParaRPr>
          </a:p>
        </p:txBody>
      </p:sp>
      <p:pic>
        <p:nvPicPr>
          <p:cNvPr id="5" name="Grafik 4">
            <a:extLst>
              <a:ext uri="{FF2B5EF4-FFF2-40B4-BE49-F238E27FC236}">
                <a16:creationId xmlns:a16="http://schemas.microsoft.com/office/drawing/2014/main" id="{614A3379-50B3-468B-AF1E-A4FEE7B663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0309" y="3022046"/>
            <a:ext cx="8322868" cy="1245153"/>
          </a:xfrm>
          <a:prstGeom prst="rect">
            <a:avLst/>
          </a:prstGeom>
        </p:spPr>
      </p:pic>
    </p:spTree>
    <p:extLst>
      <p:ext uri="{BB962C8B-B14F-4D97-AF65-F5344CB8AC3E}">
        <p14:creationId xmlns:p14="http://schemas.microsoft.com/office/powerpoint/2010/main" val="3255227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EDD4C38-EE4D-42B9-BB5D-CFAF80E3C689}"/>
              </a:ext>
            </a:extLst>
          </p:cNvPr>
          <p:cNvSpPr>
            <a:spLocks noGrp="1"/>
          </p:cNvSpPr>
          <p:nvPr>
            <p:ph type="body" sz="quarter" idx="17"/>
          </p:nvPr>
        </p:nvSpPr>
        <p:spPr/>
        <p:txBody>
          <a:bodyPr/>
          <a:lstStyle/>
          <a:p>
            <a:pPr marL="0" indent="0">
              <a:buNone/>
            </a:pPr>
            <a:r>
              <a:rPr lang="de-DE" sz="2000" b="1" dirty="0"/>
              <a:t>The IP </a:t>
            </a:r>
            <a:r>
              <a:rPr lang="de-DE" sz="2000" b="1" dirty="0" err="1"/>
              <a:t>rules</a:t>
            </a:r>
            <a:r>
              <a:rPr lang="de-DE" sz="2000" b="1" dirty="0"/>
              <a:t> in Horizon Europe </a:t>
            </a:r>
            <a:r>
              <a:rPr lang="de-DE" sz="2000" b="1" dirty="0" err="1"/>
              <a:t>can</a:t>
            </a:r>
            <a:r>
              <a:rPr lang="de-DE" sz="2000" b="1" dirty="0"/>
              <a:t> </a:t>
            </a:r>
            <a:r>
              <a:rPr lang="de-DE" sz="2000" b="1" dirty="0" err="1"/>
              <a:t>be</a:t>
            </a:r>
            <a:r>
              <a:rPr lang="de-DE" sz="2000" b="1" dirty="0"/>
              <a:t> </a:t>
            </a:r>
            <a:r>
              <a:rPr lang="de-DE" sz="2000" b="1" dirty="0" err="1"/>
              <a:t>found</a:t>
            </a:r>
            <a:r>
              <a:rPr lang="de-DE" sz="2000" b="1" dirty="0"/>
              <a:t> in:</a:t>
            </a:r>
          </a:p>
          <a:p>
            <a:pPr marL="0" indent="0">
              <a:buNone/>
            </a:pPr>
            <a:endParaRPr lang="de-DE" sz="2000" b="1" dirty="0"/>
          </a:p>
          <a:p>
            <a:pPr marL="514350" indent="-514350">
              <a:buAutoNum type="romanLcParenBoth"/>
            </a:pPr>
            <a:r>
              <a:rPr lang="de-DE" sz="2000" dirty="0" err="1"/>
              <a:t>the</a:t>
            </a:r>
            <a:r>
              <a:rPr lang="de-DE" sz="2000" dirty="0"/>
              <a:t> </a:t>
            </a:r>
            <a:r>
              <a:rPr lang="de-DE" sz="2000" b="1" dirty="0"/>
              <a:t>Rules </a:t>
            </a:r>
            <a:r>
              <a:rPr lang="de-DE" sz="2000" b="1" dirty="0" err="1"/>
              <a:t>for</a:t>
            </a:r>
            <a:r>
              <a:rPr lang="de-DE" sz="2000" b="1" dirty="0"/>
              <a:t> Participation</a:t>
            </a:r>
          </a:p>
          <a:p>
            <a:pPr marL="514350" indent="-514350">
              <a:buAutoNum type="romanLcParenBoth"/>
            </a:pPr>
            <a:r>
              <a:rPr lang="de-DE" sz="2000" dirty="0" err="1"/>
              <a:t>the</a:t>
            </a:r>
            <a:r>
              <a:rPr lang="de-DE" sz="2000" dirty="0"/>
              <a:t> (</a:t>
            </a:r>
            <a:r>
              <a:rPr lang="de-DE" sz="2000" dirty="0" err="1"/>
              <a:t>model</a:t>
            </a:r>
            <a:r>
              <a:rPr lang="de-DE" sz="2000" dirty="0"/>
              <a:t>) </a:t>
            </a:r>
            <a:r>
              <a:rPr lang="de-DE" sz="2000" b="1" dirty="0"/>
              <a:t>Grant Agreement </a:t>
            </a:r>
          </a:p>
          <a:p>
            <a:pPr marL="514350" indent="-514350">
              <a:buAutoNum type="romanLcParenBoth"/>
            </a:pPr>
            <a:r>
              <a:rPr lang="en-GB" sz="2000" dirty="0"/>
              <a:t>the applicable </a:t>
            </a:r>
            <a:r>
              <a:rPr lang="en-GB" sz="2000" b="1" dirty="0"/>
              <a:t>work programme</a:t>
            </a:r>
            <a:endParaRPr lang="en-GB" sz="2000" dirty="0"/>
          </a:p>
          <a:p>
            <a:pPr marL="514350" indent="-514350">
              <a:buAutoNum type="romanLcParenBoth"/>
            </a:pPr>
            <a:r>
              <a:rPr lang="en-GB" sz="2000" b="1" dirty="0"/>
              <a:t>Online Manual</a:t>
            </a:r>
            <a:r>
              <a:rPr lang="en-GB" sz="2000" dirty="0"/>
              <a:t> (IP section is a work in progress)</a:t>
            </a:r>
          </a:p>
          <a:p>
            <a:pPr marL="514350" indent="-514350">
              <a:buAutoNum type="romanLcParenBoth"/>
            </a:pPr>
            <a:endParaRPr lang="en-GB" sz="2000" dirty="0"/>
          </a:p>
          <a:p>
            <a:pPr marL="0" indent="0">
              <a:buNone/>
            </a:pPr>
            <a:r>
              <a:rPr lang="en-GB" sz="2000" dirty="0"/>
              <a:t>How to find them: </a:t>
            </a:r>
            <a:r>
              <a:rPr lang="en-GB" sz="2000" b="1" dirty="0"/>
              <a:t>Funding &amp; Tenders Portal</a:t>
            </a:r>
          </a:p>
          <a:p>
            <a:endParaRPr lang="de-DE" dirty="0"/>
          </a:p>
        </p:txBody>
      </p:sp>
      <p:sp>
        <p:nvSpPr>
          <p:cNvPr id="3" name="Titel 2">
            <a:extLst>
              <a:ext uri="{FF2B5EF4-FFF2-40B4-BE49-F238E27FC236}">
                <a16:creationId xmlns:a16="http://schemas.microsoft.com/office/drawing/2014/main" id="{70B1A1BD-2B0C-4439-A4A5-F8440F67F954}"/>
              </a:ext>
            </a:extLst>
          </p:cNvPr>
          <p:cNvSpPr>
            <a:spLocks noGrp="1"/>
          </p:cNvSpPr>
          <p:nvPr>
            <p:ph type="title"/>
          </p:nvPr>
        </p:nvSpPr>
        <p:spPr/>
        <p:txBody>
          <a:bodyPr/>
          <a:lstStyle/>
          <a:p>
            <a:r>
              <a:rPr lang="de-DE" dirty="0" err="1"/>
              <a:t>Intellectual</a:t>
            </a:r>
            <a:r>
              <a:rPr lang="de-DE" dirty="0"/>
              <a:t> Property </a:t>
            </a:r>
            <a:r>
              <a:rPr lang="de-DE" dirty="0" err="1"/>
              <a:t>rules</a:t>
            </a:r>
            <a:r>
              <a:rPr lang="de-DE" dirty="0"/>
              <a:t> </a:t>
            </a:r>
          </a:p>
        </p:txBody>
      </p:sp>
      <p:pic>
        <p:nvPicPr>
          <p:cNvPr id="4" name="Grafik 3">
            <a:extLst>
              <a:ext uri="{FF2B5EF4-FFF2-40B4-BE49-F238E27FC236}">
                <a16:creationId xmlns:a16="http://schemas.microsoft.com/office/drawing/2014/main" id="{882B72E8-8A13-4FBC-8602-6F2665D713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13770" y="1910913"/>
            <a:ext cx="3670110" cy="3578662"/>
          </a:xfrm>
          <a:prstGeom prst="rect">
            <a:avLst/>
          </a:prstGeom>
        </p:spPr>
      </p:pic>
    </p:spTree>
    <p:extLst>
      <p:ext uri="{BB962C8B-B14F-4D97-AF65-F5344CB8AC3E}">
        <p14:creationId xmlns:p14="http://schemas.microsoft.com/office/powerpoint/2010/main" val="2023646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6D27112-592D-41F7-BAFB-55FF9A0A4296}"/>
              </a:ext>
            </a:extLst>
          </p:cNvPr>
          <p:cNvSpPr>
            <a:spLocks noGrp="1"/>
          </p:cNvSpPr>
          <p:nvPr>
            <p:ph type="body" sz="quarter" idx="17"/>
          </p:nvPr>
        </p:nvSpPr>
        <p:spPr/>
        <p:txBody>
          <a:bodyPr/>
          <a:lstStyle/>
          <a:p>
            <a:pPr marL="0" indent="0">
              <a:buNone/>
            </a:pPr>
            <a:r>
              <a:rPr lang="en-GB" sz="2000" b="1" dirty="0"/>
              <a:t>IP-relevant key terms in the context of Horizon Europe projects are:</a:t>
            </a:r>
          </a:p>
          <a:p>
            <a:endParaRPr lang="en-GB" dirty="0"/>
          </a:p>
          <a:p>
            <a:pPr marL="342900" indent="-342900">
              <a:buFont typeface="Arial" panose="020B0604020202020204" pitchFamily="34" charset="0"/>
              <a:buChar char="•"/>
            </a:pPr>
            <a:r>
              <a:rPr lang="en-GB" dirty="0"/>
              <a:t>Background</a:t>
            </a:r>
          </a:p>
          <a:p>
            <a:pPr marL="342900" indent="-342900">
              <a:buFont typeface="Arial" panose="020B0604020202020204" pitchFamily="34" charset="0"/>
              <a:buChar char="•"/>
            </a:pPr>
            <a:r>
              <a:rPr lang="en-GB" dirty="0"/>
              <a:t>Results </a:t>
            </a:r>
          </a:p>
          <a:p>
            <a:pPr marL="342900" indent="-342900">
              <a:buFont typeface="Arial" panose="020B0604020202020204" pitchFamily="34" charset="0"/>
              <a:buChar char="•"/>
            </a:pPr>
            <a:r>
              <a:rPr lang="en-GB" dirty="0"/>
              <a:t>Access rights</a:t>
            </a:r>
          </a:p>
          <a:p>
            <a:endParaRPr lang="en-GB" dirty="0"/>
          </a:p>
          <a:p>
            <a:endParaRPr lang="de-DE" dirty="0"/>
          </a:p>
        </p:txBody>
      </p:sp>
      <p:sp>
        <p:nvSpPr>
          <p:cNvPr id="3" name="Titel 2">
            <a:extLst>
              <a:ext uri="{FF2B5EF4-FFF2-40B4-BE49-F238E27FC236}">
                <a16:creationId xmlns:a16="http://schemas.microsoft.com/office/drawing/2014/main" id="{28FACA90-7B92-4054-9DCB-733289241A9E}"/>
              </a:ext>
            </a:extLst>
          </p:cNvPr>
          <p:cNvSpPr>
            <a:spLocks noGrp="1"/>
          </p:cNvSpPr>
          <p:nvPr>
            <p:ph type="title"/>
          </p:nvPr>
        </p:nvSpPr>
        <p:spPr/>
        <p:txBody>
          <a:bodyPr/>
          <a:lstStyle/>
          <a:p>
            <a:r>
              <a:rPr lang="de-DE" dirty="0" err="1"/>
              <a:t>Terminology</a:t>
            </a:r>
            <a:endParaRPr lang="de-DE" dirty="0"/>
          </a:p>
        </p:txBody>
      </p:sp>
      <p:pic>
        <p:nvPicPr>
          <p:cNvPr id="4" name="Grafik 3">
            <a:extLst>
              <a:ext uri="{FF2B5EF4-FFF2-40B4-BE49-F238E27FC236}">
                <a16:creationId xmlns:a16="http://schemas.microsoft.com/office/drawing/2014/main" id="{EDF7874A-D871-4BE4-AFF1-31FACAE239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8460" y="2026648"/>
            <a:ext cx="4456562" cy="2786113"/>
          </a:xfrm>
          <a:prstGeom prst="rect">
            <a:avLst/>
          </a:prstGeom>
        </p:spPr>
      </p:pic>
    </p:spTree>
    <p:extLst>
      <p:ext uri="{BB962C8B-B14F-4D97-AF65-F5344CB8AC3E}">
        <p14:creationId xmlns:p14="http://schemas.microsoft.com/office/powerpoint/2010/main" val="1268711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C1E4219-8F28-4E89-8546-8CE53E48F46F}"/>
              </a:ext>
            </a:extLst>
          </p:cNvPr>
          <p:cNvSpPr>
            <a:spLocks noGrp="1"/>
          </p:cNvSpPr>
          <p:nvPr>
            <p:ph type="body" sz="quarter" idx="17"/>
          </p:nvPr>
        </p:nvSpPr>
        <p:spPr/>
        <p:txBody>
          <a:bodyPr/>
          <a:lstStyle/>
          <a:p>
            <a:r>
              <a:rPr lang="de-DE" dirty="0"/>
              <a:t>Results </a:t>
            </a:r>
            <a:r>
              <a:rPr lang="de-DE" dirty="0" err="1"/>
              <a:t>are</a:t>
            </a:r>
            <a:r>
              <a:rPr lang="de-DE" dirty="0"/>
              <a:t> </a:t>
            </a:r>
            <a:r>
              <a:rPr lang="de-DE" dirty="0" err="1"/>
              <a:t>owned</a:t>
            </a:r>
            <a:r>
              <a:rPr lang="de-DE" dirty="0"/>
              <a:t> </a:t>
            </a:r>
            <a:r>
              <a:rPr lang="de-DE" dirty="0" err="1"/>
              <a:t>by</a:t>
            </a:r>
            <a:r>
              <a:rPr lang="de-DE" dirty="0"/>
              <a:t> </a:t>
            </a:r>
            <a:r>
              <a:rPr lang="de-DE" dirty="0" err="1"/>
              <a:t>the</a:t>
            </a:r>
            <a:r>
              <a:rPr lang="de-DE" dirty="0"/>
              <a:t> </a:t>
            </a:r>
            <a:r>
              <a:rPr lang="de-DE" dirty="0" err="1"/>
              <a:t>beneficiaries</a:t>
            </a:r>
            <a:r>
              <a:rPr lang="de-DE" dirty="0"/>
              <a:t> </a:t>
            </a:r>
            <a:r>
              <a:rPr lang="de-DE" dirty="0" err="1"/>
              <a:t>that</a:t>
            </a:r>
            <a:r>
              <a:rPr lang="de-DE" dirty="0"/>
              <a:t> </a:t>
            </a:r>
            <a:r>
              <a:rPr lang="de-DE" dirty="0" err="1"/>
              <a:t>generate</a:t>
            </a:r>
            <a:r>
              <a:rPr lang="de-DE" dirty="0"/>
              <a:t> </a:t>
            </a:r>
            <a:r>
              <a:rPr lang="de-DE" dirty="0" err="1"/>
              <a:t>them</a:t>
            </a:r>
            <a:r>
              <a:rPr lang="de-DE" dirty="0"/>
              <a:t>. </a:t>
            </a:r>
          </a:p>
          <a:p>
            <a:r>
              <a:rPr lang="en-US" dirty="0"/>
              <a:t>Given the collaborative nature of most projects, some results can be jointly  developed by several participants. Hence, situations of joint ownership might arise.</a:t>
            </a:r>
          </a:p>
          <a:p>
            <a:r>
              <a:rPr lang="en-US" b="1" dirty="0"/>
              <a:t>Joint Ownership Agreements </a:t>
            </a:r>
            <a:r>
              <a:rPr lang="en-US" dirty="0"/>
              <a:t>(i.e. defining relative </a:t>
            </a:r>
            <a:r>
              <a:rPr lang="en-US" dirty="0" err="1"/>
              <a:t>contribubitons</a:t>
            </a:r>
            <a:r>
              <a:rPr lang="en-US" dirty="0"/>
              <a:t>, specific conditions for granting licenses or issues related to costs of protection and sharing of potential revenues);  </a:t>
            </a:r>
          </a:p>
          <a:p>
            <a:r>
              <a:rPr lang="en-US" dirty="0"/>
              <a:t>Default rule on Joint Ownership in Consortium Agreement – however, separate joint ownership agreements are considered to be more appropriate to respond to each specific co-ownership situation- particularly when commercial exploitation is envisaged. </a:t>
            </a:r>
          </a:p>
          <a:p>
            <a:endParaRPr lang="de-DE" dirty="0"/>
          </a:p>
          <a:p>
            <a:endParaRPr lang="de-DE" dirty="0"/>
          </a:p>
        </p:txBody>
      </p:sp>
      <p:sp>
        <p:nvSpPr>
          <p:cNvPr id="3" name="Titel 2">
            <a:extLst>
              <a:ext uri="{FF2B5EF4-FFF2-40B4-BE49-F238E27FC236}">
                <a16:creationId xmlns:a16="http://schemas.microsoft.com/office/drawing/2014/main" id="{E9C705CC-D7E7-45E7-BDA7-2B6E497BB9C5}"/>
              </a:ext>
            </a:extLst>
          </p:cNvPr>
          <p:cNvSpPr>
            <a:spLocks noGrp="1"/>
          </p:cNvSpPr>
          <p:nvPr>
            <p:ph type="title"/>
          </p:nvPr>
        </p:nvSpPr>
        <p:spPr/>
        <p:txBody>
          <a:bodyPr/>
          <a:lstStyle/>
          <a:p>
            <a:r>
              <a:rPr lang="de-DE" dirty="0"/>
              <a:t>Ownership </a:t>
            </a:r>
            <a:r>
              <a:rPr lang="de-DE" dirty="0" err="1"/>
              <a:t>of</a:t>
            </a:r>
            <a:r>
              <a:rPr lang="de-DE" dirty="0"/>
              <a:t> Results/ Joint Ownership</a:t>
            </a:r>
          </a:p>
        </p:txBody>
      </p:sp>
    </p:spTree>
    <p:extLst>
      <p:ext uri="{BB962C8B-B14F-4D97-AF65-F5344CB8AC3E}">
        <p14:creationId xmlns:p14="http://schemas.microsoft.com/office/powerpoint/2010/main" val="256983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93281FD-5124-4B6B-B998-438C34359F53}"/>
              </a:ext>
            </a:extLst>
          </p:cNvPr>
          <p:cNvSpPr>
            <a:spLocks noGrp="1"/>
          </p:cNvSpPr>
          <p:nvPr>
            <p:ph type="body" sz="quarter" idx="17"/>
          </p:nvPr>
        </p:nvSpPr>
        <p:spPr/>
        <p:txBody>
          <a:bodyPr/>
          <a:lstStyle/>
          <a:p>
            <a:r>
              <a:rPr lang="en-US" dirty="0"/>
              <a:t>Each project partner has the right to request access rights to the other project partners’ background and results as long as it needs them in order to carry out its work under the project or to exploit its own results (these are minimum access rights: additional ones can always be negotiated!). </a:t>
            </a:r>
          </a:p>
          <a:p>
            <a:r>
              <a:rPr lang="en-US" dirty="0"/>
              <a:t>Shall be requested in writing. Can be granted in any form.</a:t>
            </a:r>
          </a:p>
          <a:p>
            <a:r>
              <a:rPr lang="en-US" dirty="0"/>
              <a:t>Are to be requested/granted throughout the duration and up to 1 year (or as otherwise agreed in the CA) after the end of the project for exploitation needs. Once requested, access rights may be exercised as long as they are needed for exploiting the results (e.g. until the background patent expires).</a:t>
            </a:r>
          </a:p>
          <a:p>
            <a:endParaRPr lang="de-DE" dirty="0"/>
          </a:p>
        </p:txBody>
      </p:sp>
      <p:sp>
        <p:nvSpPr>
          <p:cNvPr id="3" name="Titel 2">
            <a:extLst>
              <a:ext uri="{FF2B5EF4-FFF2-40B4-BE49-F238E27FC236}">
                <a16:creationId xmlns:a16="http://schemas.microsoft.com/office/drawing/2014/main" id="{8FDD3AA3-8A3D-4029-8A95-0F319BD0DFC0}"/>
              </a:ext>
            </a:extLst>
          </p:cNvPr>
          <p:cNvSpPr>
            <a:spLocks noGrp="1"/>
          </p:cNvSpPr>
          <p:nvPr>
            <p:ph type="title"/>
          </p:nvPr>
        </p:nvSpPr>
        <p:spPr/>
        <p:txBody>
          <a:bodyPr/>
          <a:lstStyle/>
          <a:p>
            <a:r>
              <a:rPr lang="de-DE" dirty="0"/>
              <a:t>Access Rights </a:t>
            </a:r>
          </a:p>
        </p:txBody>
      </p:sp>
    </p:spTree>
    <p:extLst>
      <p:ext uri="{BB962C8B-B14F-4D97-AF65-F5344CB8AC3E}">
        <p14:creationId xmlns:p14="http://schemas.microsoft.com/office/powerpoint/2010/main" val="3486463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456E954F295643A4D56DB80A891A75" ma:contentTypeVersion="10" ma:contentTypeDescription="Create a new document." ma:contentTypeScope="" ma:versionID="aec8e386eed9cd3ea6e0ba1625186221">
  <xsd:schema xmlns:xsd="http://www.w3.org/2001/XMLSchema" xmlns:xs="http://www.w3.org/2001/XMLSchema" xmlns:p="http://schemas.microsoft.com/office/2006/metadata/properties" xmlns:ns2="115f1a5b-f9f2-496c-97f3-213b944d986b" targetNamespace="http://schemas.microsoft.com/office/2006/metadata/properties" ma:root="true" ma:fieldsID="6189e85c15405b75a18761de86f5b3ca" ns2:_="">
    <xsd:import namespace="115f1a5b-f9f2-496c-97f3-213b944d986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f1a5b-f9f2-496c-97f3-213b944d9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BABF00-A69A-4411-B423-0CCACABDFBA4}">
  <ds:schemaRefs>
    <ds:schemaRef ds:uri="115f1a5b-f9f2-496c-97f3-213b944d98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3.xml><?xml version="1.0" encoding="utf-8"?>
<ds:datastoreItem xmlns:ds="http://schemas.openxmlformats.org/officeDocument/2006/customXml" ds:itemID="{E92E5D0D-A79B-418D-A07D-9F3951B9B6D6}">
  <ds:schemaRefs>
    <ds:schemaRef ds:uri="http://schemas.microsoft.com/office/2006/metadata/properties"/>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115f1a5b-f9f2-496c-97f3-213b944d986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218</TotalTime>
  <Words>2031</Words>
  <Application>Microsoft Office PowerPoint</Application>
  <PresentationFormat>Widescreen</PresentationFormat>
  <Paragraphs>206</Paragraphs>
  <Slides>33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ＭＳ Ｐゴシック</vt:lpstr>
      <vt:lpstr>Arial</vt:lpstr>
      <vt:lpstr>Calibri</vt:lpstr>
      <vt:lpstr>EC Square Sans Pro Light</vt:lpstr>
      <vt:lpstr>Times New Roman</vt:lpstr>
      <vt:lpstr>Verdana</vt:lpstr>
      <vt:lpstr>Wingdings</vt:lpstr>
      <vt:lpstr>Office Theme</vt:lpstr>
      <vt:lpstr>IP Management in collaborative Horizon Europe projects    </vt:lpstr>
      <vt:lpstr>Structure</vt:lpstr>
      <vt:lpstr>Horizon Europe – Pathway to Impact </vt:lpstr>
      <vt:lpstr>Main IP challenges in Horizon Europe </vt:lpstr>
      <vt:lpstr>Agreements </vt:lpstr>
      <vt:lpstr>Intellectual Property rules </vt:lpstr>
      <vt:lpstr>Terminology</vt:lpstr>
      <vt:lpstr>Ownership of Results/ Joint Ownership</vt:lpstr>
      <vt:lpstr>Access Rights </vt:lpstr>
      <vt:lpstr>Access Rights </vt:lpstr>
      <vt:lpstr>Obligation to protect </vt:lpstr>
      <vt:lpstr>Obligation to exploit </vt:lpstr>
      <vt:lpstr>6 pillars of IP management in Horizon Europe</vt:lpstr>
      <vt:lpstr>6 pillars of IP management in Horizon Europe</vt:lpstr>
      <vt:lpstr>Plan for dissemination and exploitation of results including communication activities (PDEC)</vt:lpstr>
      <vt:lpstr>You need further information/assistance </vt:lpstr>
      <vt:lpstr>European IP Helpdesk – Service Overview </vt:lpstr>
      <vt:lpstr>Helpline services</vt:lpstr>
      <vt:lpstr>European IP Helpdesk – Gateway to information</vt:lpstr>
      <vt:lpstr>Successful training scheme</vt:lpstr>
      <vt:lpstr>Training modules with a Horizon (2020/ Europe) focus</vt:lpstr>
      <vt:lpstr>Useful guides to IP in Horizon 2020/Europe </vt:lpstr>
      <vt:lpstr>Other international IP Helpdesks  </vt:lpstr>
      <vt:lpstr>PowerPoint Presentation</vt:lpstr>
      <vt:lpstr>Horizon IP Scan </vt:lpstr>
      <vt:lpstr>Horizon IP Scan </vt:lpstr>
      <vt:lpstr>4 scenarios to apply for the service </vt:lpstr>
      <vt:lpstr>Key objectives</vt:lpstr>
      <vt:lpstr>Benefits for the SME client(s) – in detail </vt:lpstr>
      <vt:lpstr>Scope and limits of Horizon IP Scan</vt:lpstr>
      <vt:lpstr>Service implementation by local experts  </vt:lpstr>
      <vt:lpstr>How to apply? </vt:lpstr>
      <vt:lpstr>How to apply?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MARGANNE Olivier (RTD-EXT)</cp:lastModifiedBy>
  <cp:revision>44</cp:revision>
  <dcterms:created xsi:type="dcterms:W3CDTF">2020-12-04T09:35:19Z</dcterms:created>
  <dcterms:modified xsi:type="dcterms:W3CDTF">2021-06-09T11:48:28Z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0x0101008A456E954F295643A4D56DB80A891A75</vt:lpwstr>
  </property>
</Properties>
</file>