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361" r:id="rId3"/>
    <p:sldId id="382" r:id="rId4"/>
    <p:sldId id="360" r:id="rId5"/>
    <p:sldId id="383" r:id="rId6"/>
    <p:sldId id="386" r:id="rId7"/>
    <p:sldId id="365" r:id="rId8"/>
    <p:sldId id="332" r:id="rId9"/>
    <p:sldId id="388" r:id="rId10"/>
    <p:sldId id="389" r:id="rId11"/>
    <p:sldId id="390" r:id="rId12"/>
    <p:sldId id="290" r:id="rId13"/>
    <p:sldId id="311" r:id="rId14"/>
    <p:sldId id="312" r:id="rId15"/>
    <p:sldId id="376" r:id="rId16"/>
    <p:sldId id="378" r:id="rId17"/>
    <p:sldId id="314" r:id="rId18"/>
    <p:sldId id="384" r:id="rId19"/>
    <p:sldId id="385" r:id="rId20"/>
    <p:sldId id="391" r:id="rId21"/>
    <p:sldId id="392" r:id="rId22"/>
    <p:sldId id="380" r:id="rId23"/>
    <p:sldId id="387" r:id="rId24"/>
    <p:sldId id="284" r:id="rId25"/>
  </p:sldIdLst>
  <p:sldSz cx="12192000" cy="6858000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TTARO Silvia (RTD)" initials="BS(" lastIdx="2" clrIdx="0">
    <p:extLst>
      <p:ext uri="{19B8F6BF-5375-455C-9EA6-DF929625EA0E}">
        <p15:presenceInfo xmlns:p15="http://schemas.microsoft.com/office/powerpoint/2012/main" userId="S-1-5-21-1606980848-2025429265-839522115-1286804" providerId="AD"/>
      </p:ext>
    </p:extLst>
  </p:cmAuthor>
  <p:cmAuthor id="2" name="TSOUKALA Victoria (RTD)" initials="TV(" lastIdx="4" clrIdx="1">
    <p:extLst>
      <p:ext uri="{19B8F6BF-5375-455C-9EA6-DF929625EA0E}">
        <p15:presenceInfo xmlns:p15="http://schemas.microsoft.com/office/powerpoint/2012/main" userId="S-1-5-21-1606980848-2025429265-839522115-925132" providerId="AD"/>
      </p:ext>
    </p:extLst>
  </p:cmAuthor>
  <p:cmAuthor id="3" name="LOPEZ DE SAN ROMAN Alea (RTD)" initials="LDSRA(" lastIdx="1" clrIdx="2">
    <p:extLst>
      <p:ext uri="{19B8F6BF-5375-455C-9EA6-DF929625EA0E}">
        <p15:presenceInfo xmlns:p15="http://schemas.microsoft.com/office/powerpoint/2012/main" userId="S-1-5-21-1606980848-2025429265-839522115-1033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EA2"/>
    <a:srgbClr val="004494"/>
    <a:srgbClr val="024B9C"/>
    <a:srgbClr val="0356B1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9660" autoAdjust="0"/>
  </p:normalViewPr>
  <p:slideViewPr>
    <p:cSldViewPr snapToGrid="0">
      <p:cViewPr varScale="1">
        <p:scale>
          <a:sx n="103" d="100"/>
          <a:sy n="103" d="100"/>
        </p:scale>
        <p:origin x="546" y="10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57147789523008E-2"/>
          <c:y val="0.22719998915768139"/>
          <c:w val="0.49124363800028975"/>
          <c:h val="0.635204609898757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XX prizes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EF6-4233-A019-F711F2FFE34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9EF6-4233-A019-F711F2FFE34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9EF6-4233-A019-F711F2FFE34A}"/>
              </c:ext>
            </c:extLst>
          </c:dPt>
          <c:dLbls>
            <c:dLbl>
              <c:idx val="0"/>
              <c:layout>
                <c:manualLayout>
                  <c:x val="7.7026333959419706E-3"/>
                  <c:y val="2.4338329611251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€25.8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F6-4233-A019-F711F2FFE34A}"/>
                </c:ext>
              </c:extLst>
            </c:dLbl>
            <c:dLbl>
              <c:idx val="1"/>
              <c:layout>
                <c:manualLayout>
                  <c:x val="1.848661127799738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€52.7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F6-4233-A019-F711F2FFE34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€13.5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EF6-4233-A019-F711F2FFE34A}"/>
                </c:ext>
              </c:extLst>
            </c:dLbl>
            <c:dLbl>
              <c:idx val="3"/>
              <c:layout>
                <c:manualLayout>
                  <c:x val="-5.8540935713658405E-2"/>
                  <c:y val="-0.1271001657476445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€2.1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EF6-4233-A019-F711F2FFE34A}"/>
                </c:ext>
              </c:extLst>
            </c:dLbl>
            <c:dLbl>
              <c:idx val="4"/>
              <c:layout>
                <c:manualLayout>
                  <c:x val="4.7757079134826595E-2"/>
                  <c:y val="-0.1243959069019499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accent6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€2.4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EF6-4233-A019-F711F2FFE3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Excellent Science</c:v>
                </c:pt>
                <c:pt idx="1">
                  <c:v>Global Challenges &amp;  Ind. Competitiveness</c:v>
                </c:pt>
                <c:pt idx="2">
                  <c:v>Innovative Europe</c:v>
                </c:pt>
                <c:pt idx="3">
                  <c:v>Strengthening ERA</c:v>
                </c:pt>
                <c:pt idx="4">
                  <c:v>Euratom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25.8</c:v>
                </c:pt>
                <c:pt idx="1">
                  <c:v>52.7</c:v>
                </c:pt>
                <c:pt idx="2">
                  <c:v>13.5</c:v>
                </c:pt>
                <c:pt idx="3">
                  <c:v>2.1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F6-4233-A019-F711F2FFE34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224962775943547"/>
          <c:y val="0.16788632785616867"/>
          <c:w val="0.39579283386818837"/>
          <c:h val="0.629802982713876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5370F-0A7D-4F8B-9140-1574BE2E1B69}" type="doc">
      <dgm:prSet loTypeId="urn:microsoft.com/office/officeart/2005/8/layout/cycle8" loCatId="cycle" qsTypeId="urn:microsoft.com/office/officeart/2005/8/quickstyle/simple4" qsCatId="simple" csTypeId="urn:microsoft.com/office/officeart/2005/8/colors/accent5_2" csCatId="accent5" phldr="1"/>
      <dgm:spPr/>
    </dgm:pt>
    <dgm:pt modelId="{D7EBDA01-F08C-43DC-9F26-A9D9D76E5624}">
      <dgm:prSet phldrT="[Text]" custT="1"/>
      <dgm:spPr/>
      <dgm:t>
        <a:bodyPr/>
        <a:lstStyle/>
        <a:p>
          <a:r>
            <a:rPr lang="en-US" sz="2400" b="1" dirty="0" smtClean="0"/>
            <a:t>Proposal submission </a:t>
          </a:r>
          <a:r>
            <a:rPr lang="en-US" sz="2000" dirty="0" smtClean="0"/>
            <a:t>evaluation of Open Science practices</a:t>
          </a:r>
          <a:endParaRPr lang="en-US" sz="2000" dirty="0"/>
        </a:p>
      </dgm:t>
    </dgm:pt>
    <dgm:pt modelId="{63749414-8B2B-4883-80EE-5952591F9A4A}" type="parTrans" cxnId="{419EE430-B41F-4E10-8AB1-E6B7FD5A7A48}">
      <dgm:prSet/>
      <dgm:spPr/>
      <dgm:t>
        <a:bodyPr/>
        <a:lstStyle/>
        <a:p>
          <a:endParaRPr lang="en-US"/>
        </a:p>
      </dgm:t>
    </dgm:pt>
    <dgm:pt modelId="{EFB494E7-79D7-44DE-A556-C6C9532EC93A}" type="sibTrans" cxnId="{419EE430-B41F-4E10-8AB1-E6B7FD5A7A48}">
      <dgm:prSet/>
      <dgm:spPr/>
      <dgm:t>
        <a:bodyPr/>
        <a:lstStyle/>
        <a:p>
          <a:endParaRPr lang="en-US"/>
        </a:p>
      </dgm:t>
    </dgm:pt>
    <dgm:pt modelId="{59F4D0B6-87C8-437F-9EB8-59F7FC6E12FB}">
      <dgm:prSet phldrT="[Text]" custT="1"/>
      <dgm:spPr/>
      <dgm:t>
        <a:bodyPr/>
        <a:lstStyle/>
        <a:p>
          <a:r>
            <a:rPr lang="en-US" sz="2400" b="1" dirty="0" smtClean="0"/>
            <a:t>Project phase </a:t>
          </a:r>
        </a:p>
        <a:p>
          <a:r>
            <a:rPr lang="en-US" sz="2000" dirty="0" smtClean="0"/>
            <a:t>Implementation of description of action </a:t>
          </a:r>
          <a:endParaRPr lang="en-US" sz="2000" dirty="0"/>
        </a:p>
      </dgm:t>
    </dgm:pt>
    <dgm:pt modelId="{D2E187C2-5467-4A2F-9388-8F265DB91DA5}" type="parTrans" cxnId="{C72F7F0C-69A2-4CCD-8A14-4AF4868CD607}">
      <dgm:prSet/>
      <dgm:spPr/>
      <dgm:t>
        <a:bodyPr/>
        <a:lstStyle/>
        <a:p>
          <a:endParaRPr lang="en-US"/>
        </a:p>
      </dgm:t>
    </dgm:pt>
    <dgm:pt modelId="{5E35010D-D645-4E58-B59D-6826882E3A5E}" type="sibTrans" cxnId="{C72F7F0C-69A2-4CCD-8A14-4AF4868CD607}">
      <dgm:prSet/>
      <dgm:spPr/>
      <dgm:t>
        <a:bodyPr/>
        <a:lstStyle/>
        <a:p>
          <a:endParaRPr lang="en-US"/>
        </a:p>
      </dgm:t>
    </dgm:pt>
    <dgm:pt modelId="{49820C4C-B3FB-4EA7-B420-2BD93D13CFE3}">
      <dgm:prSet phldrT="[Text]" custT="1"/>
      <dgm:spPr/>
      <dgm:t>
        <a:bodyPr/>
        <a:lstStyle/>
        <a:p>
          <a:r>
            <a:rPr lang="en-US" sz="2400" b="1" dirty="0" smtClean="0"/>
            <a:t>Monitoring </a:t>
          </a:r>
        </a:p>
        <a:p>
          <a:r>
            <a:rPr lang="en-US" sz="2000" dirty="0" smtClean="0"/>
            <a:t>Reporting (during and at the end of project) </a:t>
          </a:r>
          <a:endParaRPr lang="en-US" sz="2000" dirty="0"/>
        </a:p>
      </dgm:t>
    </dgm:pt>
    <dgm:pt modelId="{EEF3A518-ADC3-4BF3-A7E5-D85B51BC3F81}" type="parTrans" cxnId="{9BAD6BB8-E6EE-4790-857D-0BD82BAEA854}">
      <dgm:prSet/>
      <dgm:spPr/>
      <dgm:t>
        <a:bodyPr/>
        <a:lstStyle/>
        <a:p>
          <a:endParaRPr lang="en-US"/>
        </a:p>
      </dgm:t>
    </dgm:pt>
    <dgm:pt modelId="{7CE83B3F-CA55-4DA2-86F8-E420FC01C94D}" type="sibTrans" cxnId="{9BAD6BB8-E6EE-4790-857D-0BD82BAEA854}">
      <dgm:prSet/>
      <dgm:spPr/>
      <dgm:t>
        <a:bodyPr/>
        <a:lstStyle/>
        <a:p>
          <a:endParaRPr lang="en-US"/>
        </a:p>
      </dgm:t>
    </dgm:pt>
    <dgm:pt modelId="{60FA8CB7-4C65-4655-9F2F-6BE09E1A8B90}" type="pres">
      <dgm:prSet presAssocID="{ED15370F-0A7D-4F8B-9140-1574BE2E1B69}" presName="compositeShape" presStyleCnt="0">
        <dgm:presLayoutVars>
          <dgm:chMax val="7"/>
          <dgm:dir/>
          <dgm:resizeHandles val="exact"/>
        </dgm:presLayoutVars>
      </dgm:prSet>
      <dgm:spPr/>
    </dgm:pt>
    <dgm:pt modelId="{2E113775-5196-47CC-87AD-D4585355383C}" type="pres">
      <dgm:prSet presAssocID="{ED15370F-0A7D-4F8B-9140-1574BE2E1B69}" presName="wedge1" presStyleLbl="node1" presStyleIdx="0" presStyleCnt="3"/>
      <dgm:spPr/>
      <dgm:t>
        <a:bodyPr/>
        <a:lstStyle/>
        <a:p>
          <a:endParaRPr lang="en-US"/>
        </a:p>
      </dgm:t>
    </dgm:pt>
    <dgm:pt modelId="{A52DC03D-A24A-4E46-94DC-CB7BA4C4E76E}" type="pres">
      <dgm:prSet presAssocID="{ED15370F-0A7D-4F8B-9140-1574BE2E1B69}" presName="dummy1a" presStyleCnt="0"/>
      <dgm:spPr/>
    </dgm:pt>
    <dgm:pt modelId="{4D4D7AFF-E2EB-4EAE-B5AC-A9151DD75E93}" type="pres">
      <dgm:prSet presAssocID="{ED15370F-0A7D-4F8B-9140-1574BE2E1B69}" presName="dummy1b" presStyleCnt="0"/>
      <dgm:spPr/>
    </dgm:pt>
    <dgm:pt modelId="{561FBF18-C207-4D03-AEEA-7AE9464DE9E4}" type="pres">
      <dgm:prSet presAssocID="{ED15370F-0A7D-4F8B-9140-1574BE2E1B6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2A86F-C644-44F5-B7A7-716FBD9E6C92}" type="pres">
      <dgm:prSet presAssocID="{ED15370F-0A7D-4F8B-9140-1574BE2E1B69}" presName="wedge2" presStyleLbl="node1" presStyleIdx="1" presStyleCnt="3"/>
      <dgm:spPr/>
      <dgm:t>
        <a:bodyPr/>
        <a:lstStyle/>
        <a:p>
          <a:endParaRPr lang="en-US"/>
        </a:p>
      </dgm:t>
    </dgm:pt>
    <dgm:pt modelId="{8301F69D-FE85-4152-B063-800DE4371BFD}" type="pres">
      <dgm:prSet presAssocID="{ED15370F-0A7D-4F8B-9140-1574BE2E1B69}" presName="dummy2a" presStyleCnt="0"/>
      <dgm:spPr/>
    </dgm:pt>
    <dgm:pt modelId="{3CCFD1A6-75EF-4AC1-8F42-AE103FDCC6AB}" type="pres">
      <dgm:prSet presAssocID="{ED15370F-0A7D-4F8B-9140-1574BE2E1B69}" presName="dummy2b" presStyleCnt="0"/>
      <dgm:spPr/>
    </dgm:pt>
    <dgm:pt modelId="{659C538B-517D-40B2-A282-B41526FF87B1}" type="pres">
      <dgm:prSet presAssocID="{ED15370F-0A7D-4F8B-9140-1574BE2E1B6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340D0-481F-4C41-8EAF-0035C025CA7C}" type="pres">
      <dgm:prSet presAssocID="{ED15370F-0A7D-4F8B-9140-1574BE2E1B69}" presName="wedge3" presStyleLbl="node1" presStyleIdx="2" presStyleCnt="3"/>
      <dgm:spPr/>
      <dgm:t>
        <a:bodyPr/>
        <a:lstStyle/>
        <a:p>
          <a:endParaRPr lang="en-US"/>
        </a:p>
      </dgm:t>
    </dgm:pt>
    <dgm:pt modelId="{D9F3F868-3680-4A60-B4A7-D627AB2CD6B7}" type="pres">
      <dgm:prSet presAssocID="{ED15370F-0A7D-4F8B-9140-1574BE2E1B69}" presName="dummy3a" presStyleCnt="0"/>
      <dgm:spPr/>
    </dgm:pt>
    <dgm:pt modelId="{202B036B-24FF-41F5-AAFD-299053914147}" type="pres">
      <dgm:prSet presAssocID="{ED15370F-0A7D-4F8B-9140-1574BE2E1B69}" presName="dummy3b" presStyleCnt="0"/>
      <dgm:spPr/>
    </dgm:pt>
    <dgm:pt modelId="{1E7C1945-337B-4540-BA70-F5BC4B13AD5A}" type="pres">
      <dgm:prSet presAssocID="{ED15370F-0A7D-4F8B-9140-1574BE2E1B6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6C5BE-A34C-41FC-BEEC-23B32FB123EB}" type="pres">
      <dgm:prSet presAssocID="{EFB494E7-79D7-44DE-A556-C6C9532EC93A}" presName="arrowWedge1" presStyleLbl="fgSibTrans2D1" presStyleIdx="0" presStyleCnt="3"/>
      <dgm:spPr/>
    </dgm:pt>
    <dgm:pt modelId="{79EACCB4-ED93-46B4-8B8E-64D04516144D}" type="pres">
      <dgm:prSet presAssocID="{5E35010D-D645-4E58-B59D-6826882E3A5E}" presName="arrowWedge2" presStyleLbl="fgSibTrans2D1" presStyleIdx="1" presStyleCnt="3"/>
      <dgm:spPr/>
    </dgm:pt>
    <dgm:pt modelId="{493E96A2-316A-44CD-81C9-21E9EFA74D3D}" type="pres">
      <dgm:prSet presAssocID="{7CE83B3F-CA55-4DA2-86F8-E420FC01C94D}" presName="arrowWedge3" presStyleLbl="fgSibTrans2D1" presStyleIdx="2" presStyleCnt="3"/>
      <dgm:spPr/>
    </dgm:pt>
  </dgm:ptLst>
  <dgm:cxnLst>
    <dgm:cxn modelId="{419EE430-B41F-4E10-8AB1-E6B7FD5A7A48}" srcId="{ED15370F-0A7D-4F8B-9140-1574BE2E1B69}" destId="{D7EBDA01-F08C-43DC-9F26-A9D9D76E5624}" srcOrd="0" destOrd="0" parTransId="{63749414-8B2B-4883-80EE-5952591F9A4A}" sibTransId="{EFB494E7-79D7-44DE-A556-C6C9532EC93A}"/>
    <dgm:cxn modelId="{4885142E-5BE9-4D0C-BE18-CCF0DF8B827F}" type="presOf" srcId="{59F4D0B6-87C8-437F-9EB8-59F7FC6E12FB}" destId="{659C538B-517D-40B2-A282-B41526FF87B1}" srcOrd="1" destOrd="0" presId="urn:microsoft.com/office/officeart/2005/8/layout/cycle8"/>
    <dgm:cxn modelId="{6589207A-CFE9-4F06-8DDC-090340CDF40D}" type="presOf" srcId="{ED15370F-0A7D-4F8B-9140-1574BE2E1B69}" destId="{60FA8CB7-4C65-4655-9F2F-6BE09E1A8B90}" srcOrd="0" destOrd="0" presId="urn:microsoft.com/office/officeart/2005/8/layout/cycle8"/>
    <dgm:cxn modelId="{43040775-B841-474D-9369-0AE01C204BAF}" type="presOf" srcId="{49820C4C-B3FB-4EA7-B420-2BD93D13CFE3}" destId="{1E7C1945-337B-4540-BA70-F5BC4B13AD5A}" srcOrd="1" destOrd="0" presId="urn:microsoft.com/office/officeart/2005/8/layout/cycle8"/>
    <dgm:cxn modelId="{E139807D-C5AF-41DE-AC90-002D53373976}" type="presOf" srcId="{D7EBDA01-F08C-43DC-9F26-A9D9D76E5624}" destId="{2E113775-5196-47CC-87AD-D4585355383C}" srcOrd="0" destOrd="0" presId="urn:microsoft.com/office/officeart/2005/8/layout/cycle8"/>
    <dgm:cxn modelId="{9BAD6BB8-E6EE-4790-857D-0BD82BAEA854}" srcId="{ED15370F-0A7D-4F8B-9140-1574BE2E1B69}" destId="{49820C4C-B3FB-4EA7-B420-2BD93D13CFE3}" srcOrd="2" destOrd="0" parTransId="{EEF3A518-ADC3-4BF3-A7E5-D85B51BC3F81}" sibTransId="{7CE83B3F-CA55-4DA2-86F8-E420FC01C94D}"/>
    <dgm:cxn modelId="{B83DAF11-EDA1-4FC3-BFCA-37FC128F0F1B}" type="presOf" srcId="{49820C4C-B3FB-4EA7-B420-2BD93D13CFE3}" destId="{589340D0-481F-4C41-8EAF-0035C025CA7C}" srcOrd="0" destOrd="0" presId="urn:microsoft.com/office/officeart/2005/8/layout/cycle8"/>
    <dgm:cxn modelId="{C72F7F0C-69A2-4CCD-8A14-4AF4868CD607}" srcId="{ED15370F-0A7D-4F8B-9140-1574BE2E1B69}" destId="{59F4D0B6-87C8-437F-9EB8-59F7FC6E12FB}" srcOrd="1" destOrd="0" parTransId="{D2E187C2-5467-4A2F-9388-8F265DB91DA5}" sibTransId="{5E35010D-D645-4E58-B59D-6826882E3A5E}"/>
    <dgm:cxn modelId="{08C7AAF2-3AF2-470A-ACD2-B4FEC48E18B3}" type="presOf" srcId="{59F4D0B6-87C8-437F-9EB8-59F7FC6E12FB}" destId="{3592A86F-C644-44F5-B7A7-716FBD9E6C92}" srcOrd="0" destOrd="0" presId="urn:microsoft.com/office/officeart/2005/8/layout/cycle8"/>
    <dgm:cxn modelId="{B2177840-4A15-471C-8F79-1C5B40D1FA52}" type="presOf" srcId="{D7EBDA01-F08C-43DC-9F26-A9D9D76E5624}" destId="{561FBF18-C207-4D03-AEEA-7AE9464DE9E4}" srcOrd="1" destOrd="0" presId="urn:microsoft.com/office/officeart/2005/8/layout/cycle8"/>
    <dgm:cxn modelId="{E371F0CE-CEEF-444A-B90A-D9143F1227A1}" type="presParOf" srcId="{60FA8CB7-4C65-4655-9F2F-6BE09E1A8B90}" destId="{2E113775-5196-47CC-87AD-D4585355383C}" srcOrd="0" destOrd="0" presId="urn:microsoft.com/office/officeart/2005/8/layout/cycle8"/>
    <dgm:cxn modelId="{8E6BB4DC-2907-451C-B25E-1DAC425C5270}" type="presParOf" srcId="{60FA8CB7-4C65-4655-9F2F-6BE09E1A8B90}" destId="{A52DC03D-A24A-4E46-94DC-CB7BA4C4E76E}" srcOrd="1" destOrd="0" presId="urn:microsoft.com/office/officeart/2005/8/layout/cycle8"/>
    <dgm:cxn modelId="{721AD45D-4348-4753-8FEA-6A6840DC17C2}" type="presParOf" srcId="{60FA8CB7-4C65-4655-9F2F-6BE09E1A8B90}" destId="{4D4D7AFF-E2EB-4EAE-B5AC-A9151DD75E93}" srcOrd="2" destOrd="0" presId="urn:microsoft.com/office/officeart/2005/8/layout/cycle8"/>
    <dgm:cxn modelId="{D4A41583-FD3D-4FC9-AD80-0401DE0EF0BB}" type="presParOf" srcId="{60FA8CB7-4C65-4655-9F2F-6BE09E1A8B90}" destId="{561FBF18-C207-4D03-AEEA-7AE9464DE9E4}" srcOrd="3" destOrd="0" presId="urn:microsoft.com/office/officeart/2005/8/layout/cycle8"/>
    <dgm:cxn modelId="{EBECE004-E222-44CF-B817-445FFC831113}" type="presParOf" srcId="{60FA8CB7-4C65-4655-9F2F-6BE09E1A8B90}" destId="{3592A86F-C644-44F5-B7A7-716FBD9E6C92}" srcOrd="4" destOrd="0" presId="urn:microsoft.com/office/officeart/2005/8/layout/cycle8"/>
    <dgm:cxn modelId="{E290BDBA-EA91-4081-B572-AAD24D92ABF1}" type="presParOf" srcId="{60FA8CB7-4C65-4655-9F2F-6BE09E1A8B90}" destId="{8301F69D-FE85-4152-B063-800DE4371BFD}" srcOrd="5" destOrd="0" presId="urn:microsoft.com/office/officeart/2005/8/layout/cycle8"/>
    <dgm:cxn modelId="{DC559CBE-9434-47C5-8ADD-124466B1AECD}" type="presParOf" srcId="{60FA8CB7-4C65-4655-9F2F-6BE09E1A8B90}" destId="{3CCFD1A6-75EF-4AC1-8F42-AE103FDCC6AB}" srcOrd="6" destOrd="0" presId="urn:microsoft.com/office/officeart/2005/8/layout/cycle8"/>
    <dgm:cxn modelId="{B531B2F8-1880-49CC-813E-79ED097656EE}" type="presParOf" srcId="{60FA8CB7-4C65-4655-9F2F-6BE09E1A8B90}" destId="{659C538B-517D-40B2-A282-B41526FF87B1}" srcOrd="7" destOrd="0" presId="urn:microsoft.com/office/officeart/2005/8/layout/cycle8"/>
    <dgm:cxn modelId="{768E648F-719D-4A6F-9622-E16702A92356}" type="presParOf" srcId="{60FA8CB7-4C65-4655-9F2F-6BE09E1A8B90}" destId="{589340D0-481F-4C41-8EAF-0035C025CA7C}" srcOrd="8" destOrd="0" presId="urn:microsoft.com/office/officeart/2005/8/layout/cycle8"/>
    <dgm:cxn modelId="{FAE2C28D-2E92-4712-B56F-47430E3C44B0}" type="presParOf" srcId="{60FA8CB7-4C65-4655-9F2F-6BE09E1A8B90}" destId="{D9F3F868-3680-4A60-B4A7-D627AB2CD6B7}" srcOrd="9" destOrd="0" presId="urn:microsoft.com/office/officeart/2005/8/layout/cycle8"/>
    <dgm:cxn modelId="{4CADA3F9-8FF4-47F4-8A4F-A018B5280034}" type="presParOf" srcId="{60FA8CB7-4C65-4655-9F2F-6BE09E1A8B90}" destId="{202B036B-24FF-41F5-AAFD-299053914147}" srcOrd="10" destOrd="0" presId="urn:microsoft.com/office/officeart/2005/8/layout/cycle8"/>
    <dgm:cxn modelId="{C4308A34-BA46-464C-8764-78E580A53F34}" type="presParOf" srcId="{60FA8CB7-4C65-4655-9F2F-6BE09E1A8B90}" destId="{1E7C1945-337B-4540-BA70-F5BC4B13AD5A}" srcOrd="11" destOrd="0" presId="urn:microsoft.com/office/officeart/2005/8/layout/cycle8"/>
    <dgm:cxn modelId="{A869309D-2A08-4FA6-8E4C-8AC6DB09AA30}" type="presParOf" srcId="{60FA8CB7-4C65-4655-9F2F-6BE09E1A8B90}" destId="{2786C5BE-A34C-41FC-BEEC-23B32FB123EB}" srcOrd="12" destOrd="0" presId="urn:microsoft.com/office/officeart/2005/8/layout/cycle8"/>
    <dgm:cxn modelId="{0E8D101D-15D3-434D-98DB-020104E2BA3C}" type="presParOf" srcId="{60FA8CB7-4C65-4655-9F2F-6BE09E1A8B90}" destId="{79EACCB4-ED93-46B4-8B8E-64D04516144D}" srcOrd="13" destOrd="0" presId="urn:microsoft.com/office/officeart/2005/8/layout/cycle8"/>
    <dgm:cxn modelId="{528FF023-81AF-4088-8E9E-CF9C0C38AEBB}" type="presParOf" srcId="{60FA8CB7-4C65-4655-9F2F-6BE09E1A8B90}" destId="{493E96A2-316A-44CD-81C9-21E9EFA74D3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3775-5196-47CC-87AD-D4585355383C}">
      <dsp:nvSpPr>
        <dsp:cNvPr id="0" name=""/>
        <dsp:cNvSpPr/>
      </dsp:nvSpPr>
      <dsp:spPr>
        <a:xfrm>
          <a:off x="3530734" y="397654"/>
          <a:ext cx="5138925" cy="5138925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Proposal submission </a:t>
          </a:r>
          <a:r>
            <a:rPr lang="en-US" sz="2000" kern="1200" dirty="0" smtClean="0"/>
            <a:t>evaluation of Open Science practices</a:t>
          </a:r>
          <a:endParaRPr lang="en-US" sz="2000" kern="1200" dirty="0"/>
        </a:p>
      </dsp:txBody>
      <dsp:txXfrm>
        <a:off x="6239071" y="1486617"/>
        <a:ext cx="1835330" cy="1529442"/>
      </dsp:txXfrm>
    </dsp:sp>
    <dsp:sp modelId="{3592A86F-C644-44F5-B7A7-716FBD9E6C92}">
      <dsp:nvSpPr>
        <dsp:cNvPr id="0" name=""/>
        <dsp:cNvSpPr/>
      </dsp:nvSpPr>
      <dsp:spPr>
        <a:xfrm>
          <a:off x="3424897" y="581188"/>
          <a:ext cx="5138925" cy="5138925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Project phase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Implementation of description of action </a:t>
          </a:r>
          <a:endParaRPr lang="en-US" sz="2000" kern="1200" dirty="0"/>
        </a:p>
      </dsp:txBody>
      <dsp:txXfrm>
        <a:off x="4648451" y="3915372"/>
        <a:ext cx="2752996" cy="1345909"/>
      </dsp:txXfrm>
    </dsp:sp>
    <dsp:sp modelId="{589340D0-481F-4C41-8EAF-0035C025CA7C}">
      <dsp:nvSpPr>
        <dsp:cNvPr id="0" name=""/>
        <dsp:cNvSpPr/>
      </dsp:nvSpPr>
      <dsp:spPr>
        <a:xfrm>
          <a:off x="3319060" y="397654"/>
          <a:ext cx="5138925" cy="513892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Monitoring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Reporting (during and at the end of project) </a:t>
          </a:r>
          <a:endParaRPr lang="en-US" sz="2000" kern="1200" dirty="0"/>
        </a:p>
      </dsp:txBody>
      <dsp:txXfrm>
        <a:off x="3914319" y="1486617"/>
        <a:ext cx="1835330" cy="1529442"/>
      </dsp:txXfrm>
    </dsp:sp>
    <dsp:sp modelId="{2786C5BE-A34C-41FC-BEEC-23B32FB123EB}">
      <dsp:nvSpPr>
        <dsp:cNvPr id="0" name=""/>
        <dsp:cNvSpPr/>
      </dsp:nvSpPr>
      <dsp:spPr>
        <a:xfrm>
          <a:off x="3213035" y="79530"/>
          <a:ext cx="5775173" cy="577517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EACCB4-ED93-46B4-8B8E-64D04516144D}">
      <dsp:nvSpPr>
        <dsp:cNvPr id="0" name=""/>
        <dsp:cNvSpPr/>
      </dsp:nvSpPr>
      <dsp:spPr>
        <a:xfrm>
          <a:off x="3106773" y="262739"/>
          <a:ext cx="5775173" cy="577517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3E96A2-316A-44CD-81C9-21E9EFA74D3D}">
      <dsp:nvSpPr>
        <dsp:cNvPr id="0" name=""/>
        <dsp:cNvSpPr/>
      </dsp:nvSpPr>
      <dsp:spPr>
        <a:xfrm>
          <a:off x="3000511" y="79530"/>
          <a:ext cx="5775173" cy="577517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A939EFE-0303-44F6-9A16-FD3B5E015DB1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B926D1-0013-4A80-B64E-9D824EE65210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63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7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90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0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15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2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6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hyperlink" Target="https://open-research-europe.ec.europa.e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penResearch_EU" TargetMode="External"/><Relationship Id="rId2" Type="http://schemas.openxmlformats.org/officeDocument/2006/relationships/hyperlink" Target="https://open-research-europe.ec.europa.e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c.europa.eu/info/funding-tenders/opportunities/portal/screen/how-to-participate/reference-documents;programCode=HORIZON" TargetMode="Externa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docs/h2020-funding-guide/other/event210421.htm" TargetMode="External"/><Relationship Id="rId2" Type="http://schemas.openxmlformats.org/officeDocument/2006/relationships/hyperlink" Target="https://ec.europa.eu/research/participants/docs/h2020-funding-guide/other/event210324.htm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c.europa.eu/info/funding-tenders/opportunities/docs/2021-2027/horizon/other/events/20210421/open-science_en.ppt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3388" y="2283009"/>
            <a:ext cx="10065224" cy="1149639"/>
          </a:xfrm>
        </p:spPr>
        <p:txBody>
          <a:bodyPr>
            <a:noAutofit/>
          </a:bodyPr>
          <a:lstStyle/>
          <a:p>
            <a:r>
              <a:rPr lang="fr-BE" sz="5400" b="1" dirty="0" smtClean="0"/>
              <a:t>Open Science in Horizon Europe</a:t>
            </a:r>
            <a:endParaRPr lang="en-GB" sz="5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3388" y="3915382"/>
            <a:ext cx="10065224" cy="142579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s-ES" dirty="0" smtClean="0"/>
              <a:t>Alea </a:t>
            </a:r>
            <a:r>
              <a:rPr lang="es-ES" dirty="0"/>
              <a:t>López de San Román </a:t>
            </a:r>
            <a:endParaRPr lang="fr-BE" dirty="0" smtClean="0"/>
          </a:p>
          <a:p>
            <a:pPr>
              <a:spcAft>
                <a:spcPts val="0"/>
              </a:spcAft>
            </a:pPr>
            <a:endParaRPr lang="fr-BE" dirty="0" smtClean="0"/>
          </a:p>
          <a:p>
            <a:pPr>
              <a:spcAft>
                <a:spcPts val="0"/>
              </a:spcAft>
            </a:pPr>
            <a:r>
              <a:rPr lang="fr-BE" dirty="0" smtClean="0"/>
              <a:t>Open science unit, DG R&amp;I, European Commission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95701" y="5341180"/>
            <a:ext cx="8156212" cy="1320875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fr-BE" dirty="0" smtClean="0"/>
          </a:p>
          <a:p>
            <a:pPr>
              <a:spcAft>
                <a:spcPts val="0"/>
              </a:spcAft>
            </a:pPr>
            <a:r>
              <a:rPr lang="en-US" dirty="0" err="1"/>
              <a:t>Jornada</a:t>
            </a:r>
            <a:r>
              <a:rPr lang="en-US" dirty="0"/>
              <a:t> </a:t>
            </a:r>
            <a:r>
              <a:rPr lang="en-US" dirty="0" err="1"/>
              <a:t>informativa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Responsible Research and </a:t>
            </a:r>
          </a:p>
          <a:p>
            <a:pPr>
              <a:spcAft>
                <a:spcPts val="0"/>
              </a:spcAft>
            </a:pPr>
            <a:r>
              <a:rPr lang="en-US" dirty="0"/>
              <a:t>Innovation (RRI), Open Science y Data Management 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fr-BE" dirty="0"/>
              <a:t>1</a:t>
            </a:r>
            <a:r>
              <a:rPr lang="fr-BE" dirty="0" smtClean="0"/>
              <a:t>8 </a:t>
            </a:r>
            <a:r>
              <a:rPr lang="fr-BE" dirty="0" err="1" smtClean="0"/>
              <a:t>November</a:t>
            </a:r>
            <a:r>
              <a:rPr lang="fr-BE" dirty="0" smtClean="0"/>
              <a:t> </a:t>
            </a:r>
            <a:r>
              <a:rPr lang="fr-BE" dirty="0" smtClean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491" y="1403926"/>
            <a:ext cx="4725088" cy="164407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4734" y="1592161"/>
            <a:ext cx="4803845" cy="3906435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IE" b="1" dirty="0" smtClean="0">
                <a:solidFill>
                  <a:srgbClr val="004494"/>
                </a:solidFill>
              </a:rPr>
              <a:t> </a:t>
            </a:r>
            <a:r>
              <a:rPr lang="en-IE" b="1" dirty="0">
                <a:solidFill>
                  <a:srgbClr val="004494"/>
                </a:solidFill>
              </a:rPr>
              <a:t>“Excellence” criterion </a:t>
            </a:r>
            <a:endParaRPr lang="en-IE" b="1" dirty="0" smtClean="0">
              <a:solidFill>
                <a:srgbClr val="004494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IE" sz="2000" b="1" dirty="0" smtClean="0">
                <a:solidFill>
                  <a:srgbClr val="004494"/>
                </a:solidFill>
              </a:rPr>
              <a:t>(methodology)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IE" sz="2000" dirty="0" smtClean="0"/>
          </a:p>
          <a:p>
            <a:endParaRPr lang="en-IE" sz="300" dirty="0" smtClean="0"/>
          </a:p>
          <a:p>
            <a:r>
              <a:rPr lang="en-IE" sz="1800" dirty="0" smtClean="0">
                <a:solidFill>
                  <a:srgbClr val="004494"/>
                </a:solidFill>
              </a:rPr>
              <a:t>Evaluation </a:t>
            </a:r>
            <a:r>
              <a:rPr lang="en-IE" sz="1800" dirty="0">
                <a:solidFill>
                  <a:srgbClr val="004494"/>
                </a:solidFill>
              </a:rPr>
              <a:t>of the quality of open science </a:t>
            </a:r>
            <a:r>
              <a:rPr lang="en-IE" sz="1800" dirty="0" smtClean="0">
                <a:solidFill>
                  <a:srgbClr val="004494"/>
                </a:solidFill>
              </a:rPr>
              <a:t>practices </a:t>
            </a:r>
          </a:p>
          <a:p>
            <a:r>
              <a:rPr lang="en-IE" sz="1800" dirty="0" smtClean="0">
                <a:solidFill>
                  <a:srgbClr val="004494"/>
                </a:solidFill>
              </a:rPr>
              <a:t>E.g.1 </a:t>
            </a:r>
            <a:r>
              <a:rPr lang="en-IE" sz="1800" dirty="0">
                <a:solidFill>
                  <a:srgbClr val="004494"/>
                </a:solidFill>
              </a:rPr>
              <a:t>page to describe </a:t>
            </a:r>
            <a:r>
              <a:rPr lang="en-IE" sz="1800" dirty="0" smtClean="0">
                <a:solidFill>
                  <a:srgbClr val="004494"/>
                </a:solidFill>
              </a:rPr>
              <a:t>Open Science practices </a:t>
            </a:r>
            <a:r>
              <a:rPr lang="en-IE" sz="1800" dirty="0">
                <a:solidFill>
                  <a:srgbClr val="004494"/>
                </a:solidFill>
              </a:rPr>
              <a:t>+ </a:t>
            </a:r>
            <a:r>
              <a:rPr lang="en-IE" sz="1800" dirty="0" smtClean="0">
                <a:solidFill>
                  <a:srgbClr val="004494"/>
                </a:solidFill>
              </a:rPr>
              <a:t>1 </a:t>
            </a:r>
            <a:r>
              <a:rPr lang="en-IE" sz="1800" dirty="0">
                <a:solidFill>
                  <a:srgbClr val="004494"/>
                </a:solidFill>
              </a:rPr>
              <a:t>page to describe research data/output </a:t>
            </a:r>
            <a:r>
              <a:rPr lang="en-IE" sz="1800" dirty="0" smtClean="0">
                <a:solidFill>
                  <a:srgbClr val="004494"/>
                </a:solidFill>
              </a:rPr>
              <a:t>management [RIA,IA]</a:t>
            </a:r>
            <a:endParaRPr lang="en-GB" dirty="0">
              <a:solidFill>
                <a:srgbClr val="00449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22587" y="1416670"/>
            <a:ext cx="6234123" cy="5927320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IE" b="1" dirty="0" smtClean="0">
                <a:solidFill>
                  <a:srgbClr val="004494"/>
                </a:solidFill>
              </a:rPr>
              <a:t>“</a:t>
            </a:r>
            <a:r>
              <a:rPr lang="en-IE" b="1" dirty="0">
                <a:solidFill>
                  <a:srgbClr val="004494"/>
                </a:solidFill>
              </a:rPr>
              <a:t>Quality </a:t>
            </a:r>
            <a:r>
              <a:rPr lang="en-IE" b="1" dirty="0" smtClean="0">
                <a:solidFill>
                  <a:srgbClr val="004494"/>
                </a:solidFill>
              </a:rPr>
              <a:t>and efficiency of </a:t>
            </a:r>
            <a:r>
              <a:rPr lang="en-IE" b="1" dirty="0">
                <a:solidFill>
                  <a:srgbClr val="004494"/>
                </a:solidFill>
              </a:rPr>
              <a:t>implementation” criterion </a:t>
            </a:r>
            <a:endParaRPr lang="en-IE" b="1" dirty="0" smtClean="0">
              <a:solidFill>
                <a:srgbClr val="004494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IE" sz="2000" b="1" dirty="0" smtClean="0">
                <a:solidFill>
                  <a:srgbClr val="004494"/>
                </a:solidFill>
              </a:rPr>
              <a:t>(</a:t>
            </a:r>
            <a:r>
              <a:rPr lang="en-IE" sz="2000" b="1" dirty="0">
                <a:solidFill>
                  <a:srgbClr val="004494"/>
                </a:solidFill>
              </a:rPr>
              <a:t>capacity of participants and consortium as a whole + list of achievements)</a:t>
            </a:r>
            <a:endParaRPr lang="fr-BE" sz="2000" dirty="0">
              <a:solidFill>
                <a:srgbClr val="004494"/>
              </a:solidFill>
            </a:endParaRPr>
          </a:p>
          <a:p>
            <a:pPr lvl="1">
              <a:spcAft>
                <a:spcPts val="0"/>
              </a:spcAft>
            </a:pPr>
            <a:endParaRPr lang="en-IE" sz="300" dirty="0" smtClean="0">
              <a:solidFill>
                <a:srgbClr val="004494"/>
              </a:solidFill>
            </a:endParaRPr>
          </a:p>
          <a:p>
            <a:pPr lvl="1"/>
            <a:r>
              <a:rPr lang="en-IE" sz="1800" dirty="0" smtClean="0">
                <a:solidFill>
                  <a:srgbClr val="004494"/>
                </a:solidFill>
              </a:rPr>
              <a:t>Explain </a:t>
            </a:r>
            <a:r>
              <a:rPr lang="en-IE" sz="1800" dirty="0" smtClean="0">
                <a:solidFill>
                  <a:srgbClr val="034EA2"/>
                </a:solidFill>
              </a:rPr>
              <a:t>expertise/track record </a:t>
            </a:r>
            <a:r>
              <a:rPr lang="en-IE" sz="1800" dirty="0">
                <a:solidFill>
                  <a:srgbClr val="004494"/>
                </a:solidFill>
              </a:rPr>
              <a:t>on </a:t>
            </a:r>
            <a:r>
              <a:rPr lang="en-IE" sz="1800" dirty="0" smtClean="0">
                <a:solidFill>
                  <a:srgbClr val="004494"/>
                </a:solidFill>
              </a:rPr>
              <a:t>Open Science</a:t>
            </a:r>
            <a:endParaRPr lang="en-IE" sz="1600" dirty="0">
              <a:solidFill>
                <a:srgbClr val="004494"/>
              </a:solidFill>
            </a:endParaRPr>
          </a:p>
          <a:p>
            <a:pPr lvl="1"/>
            <a:r>
              <a:rPr lang="en-IE" sz="1800" dirty="0">
                <a:solidFill>
                  <a:srgbClr val="004494"/>
                </a:solidFill>
              </a:rPr>
              <a:t>List publications, software, data, etc, relevant to the project with qualitative assessment and, where available, persistent </a:t>
            </a:r>
            <a:r>
              <a:rPr lang="en-IE" sz="1800" dirty="0" smtClean="0">
                <a:solidFill>
                  <a:srgbClr val="004494"/>
                </a:solidFill>
              </a:rPr>
              <a:t>identifiers</a:t>
            </a:r>
          </a:p>
          <a:p>
            <a:pPr indent="-228600" algn="just"/>
            <a:r>
              <a:rPr lang="en-US" sz="1600" dirty="0" smtClean="0">
                <a:solidFill>
                  <a:srgbClr val="004494"/>
                </a:solidFill>
              </a:rPr>
              <a:t>Publications </a:t>
            </a:r>
            <a:r>
              <a:rPr lang="en-US" sz="1600" dirty="0">
                <a:solidFill>
                  <a:srgbClr val="004494"/>
                </a:solidFill>
              </a:rPr>
              <a:t>are expected to be open access; datasets are expected to be FAIR and ‘as open as possible, as closed as necessary‘. </a:t>
            </a:r>
            <a:r>
              <a:rPr lang="en-US" sz="1600" b="1" dirty="0">
                <a:solidFill>
                  <a:srgbClr val="004494"/>
                </a:solidFill>
              </a:rPr>
              <a:t>Significance of publications to be evaluated on the basis of proposers’ qualitative assessment </a:t>
            </a:r>
            <a:r>
              <a:rPr lang="en-US" sz="1600" dirty="0">
                <a:solidFill>
                  <a:srgbClr val="004494"/>
                </a:solidFill>
              </a:rPr>
              <a:t>and not per Journal Impact Factor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0995" y="200758"/>
            <a:ext cx="10515600" cy="782357"/>
          </a:xfrm>
        </p:spPr>
        <p:txBody>
          <a:bodyPr/>
          <a:lstStyle/>
          <a:p>
            <a:r>
              <a:rPr lang="en-IE" dirty="0" smtClean="0"/>
              <a:t>Evaluation of proposals and Open Science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860472" y="1416670"/>
            <a:ext cx="5814291" cy="1631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NB on evaluation !</a:t>
            </a:r>
            <a:endParaRPr lang="en-GB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838199" y="1825625"/>
            <a:ext cx="109056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4494"/>
                </a:solidFill>
              </a:rPr>
              <a:t>E</a:t>
            </a:r>
            <a:r>
              <a:rPr lang="en-IE" dirty="0" smtClean="0">
                <a:solidFill>
                  <a:srgbClr val="004494"/>
                </a:solidFill>
              </a:rPr>
              <a:t>valuation concerns mandatory and recommended Open Science practices, the latter where appropriate</a:t>
            </a:r>
          </a:p>
          <a:p>
            <a:r>
              <a:rPr lang="en-US" dirty="0" smtClean="0">
                <a:solidFill>
                  <a:srgbClr val="004494"/>
                </a:solidFill>
              </a:rPr>
              <a:t>When Open Science </a:t>
            </a:r>
            <a:r>
              <a:rPr lang="en-US" dirty="0">
                <a:solidFill>
                  <a:srgbClr val="004494"/>
                </a:solidFill>
              </a:rPr>
              <a:t>practices are duly justified as not appropriate for the project, </a:t>
            </a:r>
            <a:r>
              <a:rPr lang="en-US" dirty="0" smtClean="0">
                <a:solidFill>
                  <a:srgbClr val="004494"/>
                </a:solidFill>
              </a:rPr>
              <a:t>score is not lowered for </a:t>
            </a:r>
            <a:r>
              <a:rPr lang="en-US" dirty="0">
                <a:solidFill>
                  <a:srgbClr val="004494"/>
                </a:solidFill>
              </a:rPr>
              <a:t>not addressing those practices or for lack of </a:t>
            </a:r>
            <a:r>
              <a:rPr lang="en-US" dirty="0" smtClean="0">
                <a:solidFill>
                  <a:srgbClr val="004494"/>
                </a:solidFill>
              </a:rPr>
              <a:t>Open Science track record/expertise</a:t>
            </a:r>
            <a:endParaRPr lang="en-IE" dirty="0" smtClean="0">
              <a:solidFill>
                <a:srgbClr val="004494"/>
              </a:solidFill>
            </a:endParaRPr>
          </a:p>
          <a:p>
            <a:r>
              <a:rPr lang="en-IE" dirty="0">
                <a:solidFill>
                  <a:srgbClr val="004494"/>
                </a:solidFill>
              </a:rPr>
              <a:t>A</a:t>
            </a:r>
            <a:r>
              <a:rPr lang="en-IE" dirty="0" smtClean="0">
                <a:solidFill>
                  <a:srgbClr val="004494"/>
                </a:solidFill>
              </a:rPr>
              <a:t>ll Work Programmes, except for the ERC, evaluate open science practices as outlined above (exception with some EIC programmes that for now evaluate under impact)</a:t>
            </a:r>
            <a:endParaRPr lang="en-GB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2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928408"/>
          </a:xfrm>
        </p:spPr>
        <p:txBody>
          <a:bodyPr/>
          <a:lstStyle/>
          <a:p>
            <a:r>
              <a:rPr lang="en-IE" dirty="0" smtClean="0"/>
              <a:t>Model Grant Agreement requirements 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IE" dirty="0" smtClean="0"/>
              <a:t>Open access to scientific publications </a:t>
            </a:r>
          </a:p>
          <a:p>
            <a:pPr marL="457200" indent="-457200">
              <a:buAutoNum type="arabicPeriod"/>
            </a:pPr>
            <a:r>
              <a:rPr lang="en-IE" dirty="0" smtClean="0"/>
              <a:t>Research Data Management </a:t>
            </a:r>
          </a:p>
          <a:p>
            <a:pPr marL="457200" indent="-457200">
              <a:buAutoNum type="arabicPeriod"/>
            </a:pPr>
            <a:r>
              <a:rPr lang="en-IE" dirty="0" smtClean="0"/>
              <a:t>Additional open science practices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2944" y="1481931"/>
            <a:ext cx="11068528" cy="5277188"/>
          </a:xfrm>
        </p:spPr>
        <p:txBody>
          <a:bodyPr/>
          <a:lstStyle/>
          <a:p>
            <a:pPr marL="0" indent="0" algn="just">
              <a:spcBef>
                <a:spcPts val="24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 sz="2200" dirty="0" smtClean="0">
                <a:solidFill>
                  <a:srgbClr val="004494"/>
                </a:solidFill>
              </a:rPr>
              <a:t>Beneficiaries must </a:t>
            </a:r>
            <a:r>
              <a:rPr lang="en-US" sz="2200" dirty="0">
                <a:solidFill>
                  <a:srgbClr val="004494"/>
                </a:solidFill>
              </a:rPr>
              <a:t>ensure </a:t>
            </a:r>
            <a:r>
              <a:rPr lang="en-US" sz="2200" b="1" dirty="0" smtClean="0">
                <a:solidFill>
                  <a:srgbClr val="004494"/>
                </a:solidFill>
              </a:rPr>
              <a:t>open access to peer-reviewed scientific publications </a:t>
            </a:r>
            <a:r>
              <a:rPr lang="en-US" sz="2200" dirty="0" smtClean="0">
                <a:solidFill>
                  <a:srgbClr val="004494"/>
                </a:solidFill>
              </a:rPr>
              <a:t>relating </a:t>
            </a:r>
            <a:r>
              <a:rPr lang="en-US" sz="2200" dirty="0">
                <a:solidFill>
                  <a:srgbClr val="004494"/>
                </a:solidFill>
              </a:rPr>
              <a:t>to their results. </a:t>
            </a:r>
            <a:r>
              <a:rPr lang="en-US" sz="2000" dirty="0" smtClean="0">
                <a:solidFill>
                  <a:srgbClr val="004494"/>
                </a:solidFill>
              </a:rPr>
              <a:t>In </a:t>
            </a:r>
            <a:r>
              <a:rPr lang="en-US" sz="2000" dirty="0">
                <a:solidFill>
                  <a:srgbClr val="004494"/>
                </a:solidFill>
              </a:rPr>
              <a:t>particular, </a:t>
            </a:r>
            <a:r>
              <a:rPr lang="en-US" sz="2000" b="1" dirty="0">
                <a:solidFill>
                  <a:srgbClr val="004494"/>
                </a:solidFill>
              </a:rPr>
              <a:t>they must ensure</a:t>
            </a:r>
            <a:r>
              <a:rPr lang="en-US" sz="2000" dirty="0" smtClean="0">
                <a:solidFill>
                  <a:srgbClr val="004494"/>
                </a:solidFill>
              </a:rPr>
              <a:t>:</a:t>
            </a:r>
            <a:endParaRPr lang="en-US" sz="2000" dirty="0">
              <a:solidFill>
                <a:srgbClr val="004494"/>
              </a:solidFill>
            </a:endParaRPr>
          </a:p>
          <a:p>
            <a:pPr lvl="1" algn="just">
              <a:spcBef>
                <a:spcPts val="24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4494"/>
                </a:solidFill>
              </a:rPr>
              <a:t> at </a:t>
            </a:r>
            <a:r>
              <a:rPr lang="en-US" dirty="0">
                <a:solidFill>
                  <a:srgbClr val="004494"/>
                </a:solidFill>
              </a:rPr>
              <a:t>the latest </a:t>
            </a:r>
            <a:r>
              <a:rPr lang="en-US" dirty="0" smtClean="0">
                <a:solidFill>
                  <a:srgbClr val="004494"/>
                </a:solidFill>
              </a:rPr>
              <a:t>upon publication</a:t>
            </a:r>
            <a:r>
              <a:rPr lang="en-US" dirty="0">
                <a:solidFill>
                  <a:srgbClr val="004494"/>
                </a:solidFill>
              </a:rPr>
              <a:t>, </a:t>
            </a:r>
            <a:r>
              <a:rPr lang="en-US" b="1" dirty="0">
                <a:solidFill>
                  <a:srgbClr val="004494"/>
                </a:solidFill>
              </a:rPr>
              <a:t>deposition</a:t>
            </a:r>
            <a:r>
              <a:rPr lang="en-US" dirty="0">
                <a:solidFill>
                  <a:srgbClr val="004494"/>
                </a:solidFill>
              </a:rPr>
              <a:t> of the </a:t>
            </a:r>
            <a:r>
              <a:rPr lang="en-US" dirty="0" smtClean="0">
                <a:solidFill>
                  <a:srgbClr val="004494"/>
                </a:solidFill>
              </a:rPr>
              <a:t>Author Accepted Manuscript </a:t>
            </a:r>
            <a:r>
              <a:rPr lang="en-US" dirty="0">
                <a:solidFill>
                  <a:srgbClr val="004494"/>
                </a:solidFill>
              </a:rPr>
              <a:t>or </a:t>
            </a:r>
            <a:r>
              <a:rPr lang="en-US" dirty="0" smtClean="0">
                <a:solidFill>
                  <a:srgbClr val="004494"/>
                </a:solidFill>
              </a:rPr>
              <a:t>Version of Record </a:t>
            </a:r>
            <a:r>
              <a:rPr lang="en-US" dirty="0">
                <a:solidFill>
                  <a:srgbClr val="004494"/>
                </a:solidFill>
              </a:rPr>
              <a:t>in a trusted repository </a:t>
            </a:r>
            <a:r>
              <a:rPr lang="en-US" dirty="0" smtClean="0">
                <a:solidFill>
                  <a:srgbClr val="004494"/>
                </a:solidFill>
              </a:rPr>
              <a:t>+ </a:t>
            </a:r>
            <a:r>
              <a:rPr lang="en-US" b="1" dirty="0" smtClean="0">
                <a:solidFill>
                  <a:srgbClr val="004494"/>
                </a:solidFill>
              </a:rPr>
              <a:t>immediate open </a:t>
            </a:r>
            <a:r>
              <a:rPr lang="en-US" b="1" dirty="0">
                <a:solidFill>
                  <a:srgbClr val="004494"/>
                </a:solidFill>
              </a:rPr>
              <a:t>access </a:t>
            </a:r>
            <a:r>
              <a:rPr lang="en-US" b="1" dirty="0" smtClean="0">
                <a:solidFill>
                  <a:srgbClr val="004494"/>
                </a:solidFill>
              </a:rPr>
              <a:t>via </a:t>
            </a:r>
            <a:r>
              <a:rPr lang="en-US" b="1" dirty="0">
                <a:solidFill>
                  <a:srgbClr val="004494"/>
                </a:solidFill>
              </a:rPr>
              <a:t>the </a:t>
            </a:r>
            <a:r>
              <a:rPr lang="en-US" b="1" dirty="0" smtClean="0">
                <a:solidFill>
                  <a:srgbClr val="004494"/>
                </a:solidFill>
              </a:rPr>
              <a:t>repository</a:t>
            </a:r>
            <a:r>
              <a:rPr lang="en-US" dirty="0" smtClean="0">
                <a:solidFill>
                  <a:srgbClr val="004494"/>
                </a:solidFill>
              </a:rPr>
              <a:t> </a:t>
            </a:r>
            <a:r>
              <a:rPr lang="en-US" dirty="0">
                <a:solidFill>
                  <a:srgbClr val="004494"/>
                </a:solidFill>
              </a:rPr>
              <a:t>under </a:t>
            </a:r>
            <a:r>
              <a:rPr lang="en-US" dirty="0" smtClean="0">
                <a:solidFill>
                  <a:srgbClr val="004494"/>
                </a:solidFill>
              </a:rPr>
              <a:t>a Creative Commons Attribution license (CC BY) </a:t>
            </a:r>
            <a:r>
              <a:rPr lang="en-US" dirty="0">
                <a:solidFill>
                  <a:srgbClr val="004494"/>
                </a:solidFill>
              </a:rPr>
              <a:t>or </a:t>
            </a:r>
            <a:r>
              <a:rPr lang="en-US" dirty="0" smtClean="0">
                <a:solidFill>
                  <a:srgbClr val="004494"/>
                </a:solidFill>
              </a:rPr>
              <a:t> equivalent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smtClean="0">
                <a:solidFill>
                  <a:srgbClr val="004494"/>
                </a:solidFill>
              </a:rPr>
              <a:t>(Creative Commons Attribution Non Commercial/Non Derivatives licenses or equivalent are allowed for long-text formats) </a:t>
            </a:r>
            <a:endParaRPr lang="en-US" dirty="0">
              <a:solidFill>
                <a:srgbClr val="004494"/>
              </a:solidFill>
            </a:endParaRPr>
          </a:p>
          <a:p>
            <a:pPr lvl="1" algn="just">
              <a:spcBef>
                <a:spcPts val="24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4494"/>
                </a:solidFill>
              </a:rPr>
              <a:t> </a:t>
            </a:r>
            <a:r>
              <a:rPr lang="en-US" b="1" dirty="0" smtClean="0">
                <a:solidFill>
                  <a:srgbClr val="004494"/>
                </a:solidFill>
              </a:rPr>
              <a:t>information</a:t>
            </a:r>
            <a:r>
              <a:rPr lang="en-US" dirty="0" smtClean="0">
                <a:solidFill>
                  <a:srgbClr val="004494"/>
                </a:solidFill>
              </a:rPr>
              <a:t> via </a:t>
            </a:r>
            <a:r>
              <a:rPr lang="en-US" dirty="0">
                <a:solidFill>
                  <a:srgbClr val="004494"/>
                </a:solidFill>
              </a:rPr>
              <a:t>the repository about any research </a:t>
            </a:r>
            <a:r>
              <a:rPr lang="en-US" dirty="0" smtClean="0">
                <a:solidFill>
                  <a:srgbClr val="004494"/>
                </a:solidFill>
              </a:rPr>
              <a:t>output/tools/instruments </a:t>
            </a:r>
            <a:r>
              <a:rPr lang="en-US" dirty="0">
                <a:solidFill>
                  <a:srgbClr val="004494"/>
                </a:solidFill>
              </a:rPr>
              <a:t>needed to </a:t>
            </a:r>
            <a:r>
              <a:rPr lang="en-US" b="1" dirty="0">
                <a:solidFill>
                  <a:srgbClr val="004494"/>
                </a:solidFill>
              </a:rPr>
              <a:t>validate the conclusions of the scientific </a:t>
            </a:r>
            <a:r>
              <a:rPr lang="en-US" b="1" dirty="0" smtClean="0">
                <a:solidFill>
                  <a:srgbClr val="004494"/>
                </a:solidFill>
              </a:rPr>
              <a:t>publication</a:t>
            </a: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000" b="1" dirty="0" smtClean="0">
              <a:solidFill>
                <a:srgbClr val="004494"/>
              </a:solidFill>
            </a:endParaRP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 sz="2000" b="1" dirty="0" smtClean="0">
                <a:solidFill>
                  <a:srgbClr val="004494"/>
                </a:solidFill>
              </a:rPr>
              <a:t>Metadata must </a:t>
            </a:r>
            <a:r>
              <a:rPr lang="en-US" sz="2000" b="1" dirty="0">
                <a:solidFill>
                  <a:srgbClr val="004494"/>
                </a:solidFill>
              </a:rPr>
              <a:t>be open </a:t>
            </a:r>
            <a:r>
              <a:rPr lang="en-US" sz="2000" dirty="0">
                <a:solidFill>
                  <a:srgbClr val="004494"/>
                </a:solidFill>
              </a:rPr>
              <a:t>under </a:t>
            </a:r>
            <a:r>
              <a:rPr lang="en-US" sz="2000" dirty="0" smtClean="0">
                <a:solidFill>
                  <a:srgbClr val="004494"/>
                </a:solidFill>
              </a:rPr>
              <a:t>a Creative Commons Public Domain Dedication (CC 0) or equivalent, </a:t>
            </a:r>
            <a:r>
              <a:rPr lang="en-US" sz="2000" b="1" dirty="0">
                <a:solidFill>
                  <a:srgbClr val="004494"/>
                </a:solidFill>
              </a:rPr>
              <a:t>in line with the FAIR principles </a:t>
            </a:r>
            <a:r>
              <a:rPr lang="en-US" sz="2000" dirty="0">
                <a:solidFill>
                  <a:srgbClr val="004494"/>
                </a:solidFill>
              </a:rPr>
              <a:t>and provide information </a:t>
            </a:r>
            <a:r>
              <a:rPr lang="en-US" sz="2000" dirty="0" smtClean="0">
                <a:solidFill>
                  <a:srgbClr val="004494"/>
                </a:solidFill>
              </a:rPr>
              <a:t>about the </a:t>
            </a:r>
            <a:r>
              <a:rPr lang="en-US" sz="2000" dirty="0">
                <a:solidFill>
                  <a:srgbClr val="004494"/>
                </a:solidFill>
              </a:rPr>
              <a:t>licensing </a:t>
            </a:r>
            <a:r>
              <a:rPr lang="en-US" sz="2000" dirty="0" smtClean="0">
                <a:solidFill>
                  <a:srgbClr val="004494"/>
                </a:solidFill>
              </a:rPr>
              <a:t>terms and persistent identifiers, amongst others.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200" dirty="0" smtClean="0">
              <a:solidFill>
                <a:srgbClr val="004494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350" b="1" dirty="0">
              <a:solidFill>
                <a:srgbClr val="004494"/>
              </a:solidFill>
            </a:endParaRPr>
          </a:p>
          <a:p>
            <a:pPr marL="457200" lvl="1" indent="0" algn="just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400" dirty="0">
              <a:solidFill>
                <a:srgbClr val="00449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1" y="191030"/>
            <a:ext cx="10515600" cy="782357"/>
          </a:xfrm>
        </p:spPr>
        <p:txBody>
          <a:bodyPr/>
          <a:lstStyle/>
          <a:p>
            <a:r>
              <a:rPr lang="en-IE" dirty="0" smtClean="0"/>
              <a:t>1. Open access to publications (1/2)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8492"/>
          <a:stretch/>
        </p:blipFill>
        <p:spPr>
          <a:xfrm>
            <a:off x="10612420" y="71701"/>
            <a:ext cx="1465279" cy="1304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0622" y="1493860"/>
            <a:ext cx="10905699" cy="4051503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b="1" dirty="0" smtClean="0">
              <a:solidFill>
                <a:srgbClr val="004494"/>
              </a:solidFill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4494"/>
                </a:solidFill>
              </a:rPr>
              <a:t> </a:t>
            </a:r>
            <a:r>
              <a:rPr lang="en-US" dirty="0">
                <a:solidFill>
                  <a:srgbClr val="004494"/>
                </a:solidFill>
              </a:rPr>
              <a:t> Beneficiaries (or authors) </a:t>
            </a:r>
            <a:r>
              <a:rPr lang="en-US" b="1" dirty="0">
                <a:solidFill>
                  <a:srgbClr val="004494"/>
                </a:solidFill>
              </a:rPr>
              <a:t>must retain sufficient intellectual property rights </a:t>
            </a:r>
            <a:r>
              <a:rPr lang="en-US" dirty="0">
                <a:solidFill>
                  <a:srgbClr val="004494"/>
                </a:solidFill>
              </a:rPr>
              <a:t>to comply with the </a:t>
            </a:r>
            <a:r>
              <a:rPr lang="en-US" dirty="0" smtClean="0">
                <a:solidFill>
                  <a:srgbClr val="004494"/>
                </a:solidFill>
              </a:rPr>
              <a:t>open access </a:t>
            </a:r>
            <a:r>
              <a:rPr lang="en-US" dirty="0">
                <a:solidFill>
                  <a:srgbClr val="004494"/>
                </a:solidFill>
              </a:rPr>
              <a:t>requirements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dirty="0" smtClean="0">
              <a:solidFill>
                <a:srgbClr val="004494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4494"/>
                </a:solidFill>
              </a:rPr>
              <a:t>Publication </a:t>
            </a:r>
            <a:r>
              <a:rPr lang="en-US" dirty="0">
                <a:solidFill>
                  <a:srgbClr val="004494"/>
                </a:solidFill>
              </a:rPr>
              <a:t>in venue of </a:t>
            </a:r>
            <a:r>
              <a:rPr lang="en-US" dirty="0" smtClean="0">
                <a:solidFill>
                  <a:srgbClr val="004494"/>
                </a:solidFill>
              </a:rPr>
              <a:t>their choice but </a:t>
            </a:r>
            <a:r>
              <a:rPr lang="en-US" b="1" dirty="0">
                <a:solidFill>
                  <a:srgbClr val="004494"/>
                </a:solidFill>
              </a:rPr>
              <a:t>publication fees are reimbursable only if publishing venue is full open access </a:t>
            </a:r>
            <a:r>
              <a:rPr lang="en-US" dirty="0">
                <a:solidFill>
                  <a:srgbClr val="004494"/>
                </a:solidFill>
              </a:rPr>
              <a:t>(publication fees in </a:t>
            </a:r>
            <a:r>
              <a:rPr lang="en-US" dirty="0" smtClean="0">
                <a:solidFill>
                  <a:srgbClr val="004494"/>
                </a:solidFill>
              </a:rPr>
              <a:t>hybrid venues are </a:t>
            </a:r>
            <a:r>
              <a:rPr lang="en-US" dirty="0">
                <a:solidFill>
                  <a:srgbClr val="004494"/>
                </a:solidFill>
              </a:rPr>
              <a:t>not reimbursed</a:t>
            </a:r>
            <a:r>
              <a:rPr lang="en-US" dirty="0" smtClean="0">
                <a:solidFill>
                  <a:srgbClr val="004494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dirty="0" smtClean="0">
              <a:solidFill>
                <a:srgbClr val="004494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494"/>
                </a:solidFill>
              </a:rPr>
              <a:t>Beneficiaries </a:t>
            </a:r>
            <a:r>
              <a:rPr lang="en-US" dirty="0" smtClean="0">
                <a:solidFill>
                  <a:srgbClr val="004494"/>
                </a:solidFill>
              </a:rPr>
              <a:t>have </a:t>
            </a:r>
            <a:r>
              <a:rPr lang="en-US" dirty="0">
                <a:solidFill>
                  <a:srgbClr val="004494"/>
                </a:solidFill>
              </a:rPr>
              <a:t>the possibility to publish at no costs in </a:t>
            </a:r>
            <a:r>
              <a:rPr lang="en-US" b="1" u="sng" dirty="0">
                <a:solidFill>
                  <a:srgbClr val="004494"/>
                </a:solidFill>
                <a:hlinkClick r:id="rId4"/>
              </a:rPr>
              <a:t>Open Research Europe</a:t>
            </a:r>
            <a:r>
              <a:rPr lang="en-US" dirty="0">
                <a:solidFill>
                  <a:srgbClr val="004494"/>
                </a:solidFill>
              </a:rPr>
              <a:t>, the European Commission open access publishing </a:t>
            </a:r>
            <a:r>
              <a:rPr lang="en-US" dirty="0" smtClean="0">
                <a:solidFill>
                  <a:srgbClr val="004494"/>
                </a:solidFill>
              </a:rPr>
              <a:t>platform</a:t>
            </a:r>
            <a:endParaRPr lang="en-GB" dirty="0">
              <a:solidFill>
                <a:srgbClr val="004494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004494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4494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004494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200" dirty="0" smtClean="0">
              <a:solidFill>
                <a:srgbClr val="004494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350" b="1" dirty="0">
              <a:solidFill>
                <a:srgbClr val="004494"/>
              </a:solidFill>
            </a:endParaRPr>
          </a:p>
          <a:p>
            <a:pPr marL="457200" lvl="1" indent="0" algn="just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400" dirty="0">
              <a:solidFill>
                <a:srgbClr val="00449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1" y="278579"/>
            <a:ext cx="10515600" cy="782357"/>
          </a:xfrm>
        </p:spPr>
        <p:txBody>
          <a:bodyPr/>
          <a:lstStyle/>
          <a:p>
            <a:r>
              <a:rPr lang="en-IE" dirty="0" smtClean="0"/>
              <a:t>Open access to publications (2/2)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6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7571" y="2093973"/>
            <a:ext cx="10905699" cy="3611501"/>
          </a:xfrm>
        </p:spPr>
        <p:txBody>
          <a:bodyPr/>
          <a:lstStyle/>
          <a:p>
            <a:r>
              <a:rPr lang="en-US" sz="2000" dirty="0">
                <a:solidFill>
                  <a:srgbClr val="024EA2"/>
                </a:solidFill>
              </a:rPr>
              <a:t>ORE is </a:t>
            </a:r>
            <a:r>
              <a:rPr lang="en-US" sz="2000" b="1" dirty="0">
                <a:solidFill>
                  <a:srgbClr val="024EA2"/>
                </a:solidFill>
              </a:rPr>
              <a:t>not</a:t>
            </a:r>
            <a:r>
              <a:rPr lang="en-US" sz="2000" dirty="0">
                <a:solidFill>
                  <a:srgbClr val="024EA2"/>
                </a:solidFill>
              </a:rPr>
              <a:t> </a:t>
            </a:r>
            <a:r>
              <a:rPr lang="en-US" sz="2000" b="1" dirty="0">
                <a:solidFill>
                  <a:srgbClr val="024EA2"/>
                </a:solidFill>
              </a:rPr>
              <a:t>a</a:t>
            </a:r>
            <a:r>
              <a:rPr lang="en-US" sz="2000" dirty="0">
                <a:solidFill>
                  <a:srgbClr val="024EA2"/>
                </a:solidFill>
              </a:rPr>
              <a:t> </a:t>
            </a:r>
            <a:r>
              <a:rPr lang="en-US" sz="2000" b="1" dirty="0">
                <a:solidFill>
                  <a:srgbClr val="024EA2"/>
                </a:solidFill>
              </a:rPr>
              <a:t>repository</a:t>
            </a:r>
          </a:p>
          <a:p>
            <a:r>
              <a:rPr lang="en-US" sz="2000" b="1" dirty="0" smtClean="0">
                <a:solidFill>
                  <a:srgbClr val="024EA2"/>
                </a:solidFill>
              </a:rPr>
              <a:t>Original</a:t>
            </a:r>
            <a:r>
              <a:rPr lang="en-US" sz="2000" dirty="0" smtClean="0">
                <a:solidFill>
                  <a:srgbClr val="024EA2"/>
                </a:solidFill>
              </a:rPr>
              <a:t> articles </a:t>
            </a:r>
            <a:r>
              <a:rPr lang="en-US" sz="1800" dirty="0" smtClean="0">
                <a:solidFill>
                  <a:srgbClr val="024EA2"/>
                </a:solidFill>
              </a:rPr>
              <a:t>i.e. stemming </a:t>
            </a:r>
            <a:r>
              <a:rPr lang="en-US" sz="1800" dirty="0">
                <a:solidFill>
                  <a:srgbClr val="024EA2"/>
                </a:solidFill>
              </a:rPr>
              <a:t>from Horizon 2020-funded research </a:t>
            </a:r>
            <a:r>
              <a:rPr lang="en-US" sz="1800" dirty="0" smtClean="0">
                <a:solidFill>
                  <a:srgbClr val="024EA2"/>
                </a:solidFill>
              </a:rPr>
              <a:t>and </a:t>
            </a:r>
            <a:r>
              <a:rPr lang="en-US" sz="1800" dirty="0">
                <a:solidFill>
                  <a:srgbClr val="024EA2"/>
                </a:solidFill>
              </a:rPr>
              <a:t>Horizon </a:t>
            </a:r>
            <a:r>
              <a:rPr lang="en-US" sz="1800" dirty="0" smtClean="0">
                <a:solidFill>
                  <a:srgbClr val="024EA2"/>
                </a:solidFill>
              </a:rPr>
              <a:t>Europe</a:t>
            </a:r>
          </a:p>
          <a:p>
            <a:r>
              <a:rPr lang="en-US" sz="2000" b="1" dirty="0" smtClean="0">
                <a:solidFill>
                  <a:srgbClr val="024EA2"/>
                </a:solidFill>
              </a:rPr>
              <a:t>All </a:t>
            </a:r>
            <a:r>
              <a:rPr lang="en-US" sz="2000" b="1" dirty="0">
                <a:solidFill>
                  <a:srgbClr val="024EA2"/>
                </a:solidFill>
              </a:rPr>
              <a:t>scientific </a:t>
            </a:r>
            <a:r>
              <a:rPr lang="en-US" sz="2000" b="1" dirty="0" smtClean="0">
                <a:solidFill>
                  <a:srgbClr val="024EA2"/>
                </a:solidFill>
              </a:rPr>
              <a:t>areas </a:t>
            </a:r>
            <a:r>
              <a:rPr lang="en-US" sz="2000" dirty="0">
                <a:solidFill>
                  <a:srgbClr val="024EA2"/>
                </a:solidFill>
              </a:rPr>
              <a:t>of Horizon </a:t>
            </a:r>
            <a:r>
              <a:rPr lang="en-US" sz="2000" dirty="0" smtClean="0">
                <a:solidFill>
                  <a:srgbClr val="024EA2"/>
                </a:solidFill>
              </a:rPr>
              <a:t>2020 and Horizon Europe covered</a:t>
            </a:r>
          </a:p>
          <a:p>
            <a:r>
              <a:rPr lang="en-US" sz="2000" b="1" dirty="0">
                <a:solidFill>
                  <a:srgbClr val="024EA2"/>
                </a:solidFill>
              </a:rPr>
              <a:t>High-quality, reliable and efficient </a:t>
            </a:r>
            <a:r>
              <a:rPr lang="en-US" sz="2000" dirty="0">
                <a:solidFill>
                  <a:srgbClr val="024EA2"/>
                </a:solidFill>
              </a:rPr>
              <a:t>publishing venue </a:t>
            </a:r>
            <a:endParaRPr lang="en-US" sz="2000" dirty="0" smtClean="0">
              <a:solidFill>
                <a:srgbClr val="024EA2"/>
              </a:solidFill>
            </a:endParaRPr>
          </a:p>
          <a:p>
            <a:r>
              <a:rPr lang="en-US" sz="2000" b="1" dirty="0" smtClean="0">
                <a:solidFill>
                  <a:srgbClr val="024EA2"/>
                </a:solidFill>
              </a:rPr>
              <a:t>High </a:t>
            </a:r>
            <a:r>
              <a:rPr lang="en-US" sz="2000" b="1" dirty="0">
                <a:solidFill>
                  <a:srgbClr val="024EA2"/>
                </a:solidFill>
              </a:rPr>
              <a:t>scientific standards</a:t>
            </a:r>
            <a:r>
              <a:rPr lang="en-US" sz="2000" dirty="0">
                <a:solidFill>
                  <a:srgbClr val="024EA2"/>
                </a:solidFill>
              </a:rPr>
              <a:t>, and </a:t>
            </a:r>
            <a:r>
              <a:rPr lang="en-US" sz="2000" b="1" dirty="0">
                <a:solidFill>
                  <a:srgbClr val="024EA2"/>
                </a:solidFill>
              </a:rPr>
              <a:t>swift and transparent processes</a:t>
            </a:r>
          </a:p>
          <a:p>
            <a:r>
              <a:rPr lang="en-US" sz="2000" dirty="0">
                <a:solidFill>
                  <a:srgbClr val="024EA2"/>
                </a:solidFill>
              </a:rPr>
              <a:t>Oversight by an </a:t>
            </a:r>
            <a:r>
              <a:rPr lang="en-US" sz="2000" b="1" dirty="0">
                <a:solidFill>
                  <a:srgbClr val="024EA2"/>
                </a:solidFill>
              </a:rPr>
              <a:t>independent Scientific Advisory Board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1800" dirty="0"/>
          </a:p>
          <a:p>
            <a:endParaRPr lang="en-US" sz="2000" dirty="0"/>
          </a:p>
          <a:p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2621" y="388179"/>
            <a:ext cx="10515600" cy="782357"/>
          </a:xfrm>
        </p:spPr>
        <p:txBody>
          <a:bodyPr/>
          <a:lstStyle/>
          <a:p>
            <a:r>
              <a:rPr lang="fr-BE" dirty="0" smtClean="0"/>
              <a:t>Open Research Europe (ORE)</a:t>
            </a:r>
            <a:br>
              <a:rPr lang="fr-BE" dirty="0" smtClean="0"/>
            </a:br>
            <a:r>
              <a:rPr lang="fr-BE" sz="2400" dirty="0" smtClean="0"/>
              <a:t>the open </a:t>
            </a:r>
            <a:r>
              <a:rPr lang="fr-BE" sz="2400" dirty="0" err="1" smtClean="0"/>
              <a:t>access</a:t>
            </a:r>
            <a:r>
              <a:rPr lang="fr-BE" sz="2400" dirty="0" smtClean="0"/>
              <a:t> </a:t>
            </a:r>
            <a:r>
              <a:rPr lang="fr-BE" sz="2400" dirty="0" err="1" smtClean="0"/>
              <a:t>publishing</a:t>
            </a:r>
            <a:r>
              <a:rPr lang="fr-BE" sz="2400" dirty="0" smtClean="0"/>
              <a:t> </a:t>
            </a:r>
            <a:r>
              <a:rPr lang="fr-BE" sz="2400" dirty="0" err="1" smtClean="0"/>
              <a:t>platform</a:t>
            </a:r>
            <a:r>
              <a:rPr lang="fr-BE" sz="2400" dirty="0" smtClean="0"/>
              <a:t> of the European Commission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447925" y="5590507"/>
            <a:ext cx="775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Visit</a:t>
            </a:r>
            <a:r>
              <a:rPr lang="fr-BE" dirty="0" smtClean="0"/>
              <a:t> the </a:t>
            </a:r>
            <a:r>
              <a:rPr lang="fr-BE" dirty="0" err="1" smtClean="0"/>
              <a:t>platform</a:t>
            </a:r>
            <a:r>
              <a:rPr lang="fr-BE" dirty="0" smtClean="0"/>
              <a:t>: </a:t>
            </a:r>
            <a:r>
              <a:rPr lang="en-US" dirty="0" smtClean="0">
                <a:solidFill>
                  <a:srgbClr val="004494"/>
                </a:solidFill>
                <a:hlinkClick r:id="rId2"/>
              </a:rPr>
              <a:t>https://open-research-europe.ec.europa.eu/</a:t>
            </a:r>
            <a:endParaRPr lang="en-US" dirty="0" smtClean="0">
              <a:solidFill>
                <a:srgbClr val="004494"/>
              </a:solidFill>
            </a:endParaRPr>
          </a:p>
          <a:p>
            <a:endParaRPr lang="en-US" dirty="0">
              <a:solidFill>
                <a:srgbClr val="004494"/>
              </a:solidFill>
            </a:endParaRPr>
          </a:p>
          <a:p>
            <a:r>
              <a:rPr lang="fr-BE" dirty="0" smtClean="0">
                <a:solidFill>
                  <a:srgbClr val="004494"/>
                </a:solidFill>
              </a:rPr>
              <a:t> </a:t>
            </a:r>
            <a:r>
              <a:rPr lang="en-US" dirty="0">
                <a:hlinkClick r:id="rId3"/>
              </a:rPr>
              <a:t>@</a:t>
            </a:r>
            <a:r>
              <a:rPr lang="en-US" dirty="0" err="1">
                <a:hlinkClick r:id="rId3"/>
              </a:rPr>
              <a:t>OpenResearch_EU</a:t>
            </a:r>
            <a:endParaRPr lang="en-US" dirty="0" smtClean="0">
              <a:solidFill>
                <a:srgbClr val="004494"/>
              </a:solidFill>
            </a:endParaRPr>
          </a:p>
          <a:p>
            <a:r>
              <a:rPr lang="en-US" dirty="0" smtClean="0">
                <a:solidFill>
                  <a:srgbClr val="004494"/>
                </a:solidFill>
              </a:rPr>
              <a:t> </a:t>
            </a:r>
            <a:endParaRPr lang="en-US" dirty="0">
              <a:solidFill>
                <a:srgbClr val="00449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15" y="6020815"/>
            <a:ext cx="640631" cy="7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983" t="13987" r="33687" b="8086"/>
          <a:stretch/>
        </p:blipFill>
        <p:spPr>
          <a:xfrm>
            <a:off x="2295525" y="0"/>
            <a:ext cx="7581900" cy="687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3247" y="-154983"/>
            <a:ext cx="10515600" cy="1040134"/>
          </a:xfrm>
        </p:spPr>
        <p:txBody>
          <a:bodyPr/>
          <a:lstStyle/>
          <a:p>
            <a:r>
              <a:rPr lang="en-US" dirty="0" smtClean="0"/>
              <a:t>2. Research data management (1/2)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254" y="1159119"/>
            <a:ext cx="11484243" cy="5897599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4494"/>
                </a:solidFill>
              </a:rPr>
              <a:t>Beneficiaries </a:t>
            </a:r>
            <a:r>
              <a:rPr lang="en-US" sz="2200" b="1" dirty="0" smtClean="0">
                <a:solidFill>
                  <a:srgbClr val="004494"/>
                </a:solidFill>
              </a:rPr>
              <a:t>must </a:t>
            </a:r>
            <a:r>
              <a:rPr lang="en-US" sz="2200" b="1" dirty="0">
                <a:solidFill>
                  <a:srgbClr val="004494"/>
                </a:solidFill>
              </a:rPr>
              <a:t>manage the digital research data </a:t>
            </a:r>
            <a:r>
              <a:rPr lang="en-US" sz="2200" dirty="0">
                <a:solidFill>
                  <a:srgbClr val="004494"/>
                </a:solidFill>
              </a:rPr>
              <a:t>generated in the </a:t>
            </a:r>
            <a:r>
              <a:rPr lang="en-US" sz="2200" dirty="0" smtClean="0">
                <a:solidFill>
                  <a:srgbClr val="004494"/>
                </a:solidFill>
              </a:rPr>
              <a:t>action responsibly</a:t>
            </a:r>
            <a:r>
              <a:rPr lang="en-US" sz="2200" dirty="0">
                <a:solidFill>
                  <a:srgbClr val="004494"/>
                </a:solidFill>
              </a:rPr>
              <a:t>, </a:t>
            </a:r>
            <a:r>
              <a:rPr lang="en-US" sz="2200" b="1" dirty="0">
                <a:solidFill>
                  <a:srgbClr val="004494"/>
                </a:solidFill>
              </a:rPr>
              <a:t>in line with the </a:t>
            </a:r>
            <a:r>
              <a:rPr lang="en-US" sz="2200" b="1" dirty="0" smtClean="0">
                <a:solidFill>
                  <a:srgbClr val="004494"/>
                </a:solidFill>
              </a:rPr>
              <a:t>FAIR (“Findable”, “Accessible”, “Interoperable”, Reusable”)</a:t>
            </a:r>
            <a:r>
              <a:rPr lang="en-US" sz="2200" dirty="0" smtClean="0">
                <a:solidFill>
                  <a:srgbClr val="004494"/>
                </a:solidFill>
              </a:rPr>
              <a:t> </a:t>
            </a:r>
            <a:r>
              <a:rPr lang="en-US" sz="2200" dirty="0">
                <a:solidFill>
                  <a:srgbClr val="004494"/>
                </a:solidFill>
              </a:rPr>
              <a:t>principles </a:t>
            </a:r>
            <a:r>
              <a:rPr lang="en-US" sz="2200" dirty="0" smtClean="0">
                <a:solidFill>
                  <a:srgbClr val="004494"/>
                </a:solidFill>
              </a:rPr>
              <a:t>and:  </a:t>
            </a:r>
            <a:endParaRPr lang="en-US" sz="2200" dirty="0">
              <a:solidFill>
                <a:srgbClr val="004494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4494"/>
                </a:solidFill>
              </a:rPr>
              <a:t> establish + regularly update a </a:t>
            </a:r>
            <a:r>
              <a:rPr lang="en-US" b="1" dirty="0">
                <a:solidFill>
                  <a:srgbClr val="004494"/>
                </a:solidFill>
              </a:rPr>
              <a:t>data management plan </a:t>
            </a:r>
            <a:r>
              <a:rPr lang="en-US" dirty="0">
                <a:solidFill>
                  <a:srgbClr val="004494"/>
                </a:solidFill>
              </a:rPr>
              <a:t>(‘DMP’) </a:t>
            </a:r>
            <a:r>
              <a:rPr lang="en-US" dirty="0" smtClean="0">
                <a:solidFill>
                  <a:srgbClr val="004494"/>
                </a:solidFill>
              </a:rPr>
              <a:t>for generated (and/or collected) data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4494"/>
                </a:solidFill>
              </a:rPr>
              <a:t> as </a:t>
            </a:r>
            <a:r>
              <a:rPr lang="en-US" dirty="0">
                <a:solidFill>
                  <a:srgbClr val="004494"/>
                </a:solidFill>
              </a:rPr>
              <a:t>soon as possible and within the deadlines set out in the DMP, </a:t>
            </a:r>
            <a:r>
              <a:rPr lang="en-US" b="1" dirty="0">
                <a:solidFill>
                  <a:srgbClr val="004494"/>
                </a:solidFill>
              </a:rPr>
              <a:t>deposit </a:t>
            </a:r>
            <a:r>
              <a:rPr lang="en-US" dirty="0">
                <a:solidFill>
                  <a:srgbClr val="004494"/>
                </a:solidFill>
              </a:rPr>
              <a:t>the data in a trusted </a:t>
            </a:r>
            <a:r>
              <a:rPr lang="en-US" dirty="0" smtClean="0">
                <a:solidFill>
                  <a:srgbClr val="004494"/>
                </a:solidFill>
              </a:rPr>
              <a:t>repository (federated </a:t>
            </a:r>
            <a:r>
              <a:rPr lang="en-US" dirty="0">
                <a:solidFill>
                  <a:srgbClr val="004494"/>
                </a:solidFill>
              </a:rPr>
              <a:t>in the EOSC </a:t>
            </a:r>
            <a:r>
              <a:rPr lang="en-US" dirty="0" smtClean="0">
                <a:solidFill>
                  <a:srgbClr val="004494"/>
                </a:solidFill>
              </a:rPr>
              <a:t>if required in the call conditions) </a:t>
            </a:r>
            <a:r>
              <a:rPr lang="en-US" b="1" dirty="0" smtClean="0">
                <a:solidFill>
                  <a:srgbClr val="004494"/>
                </a:solidFill>
              </a:rPr>
              <a:t>+</a:t>
            </a:r>
            <a:r>
              <a:rPr lang="en-US" dirty="0" smtClean="0">
                <a:solidFill>
                  <a:srgbClr val="004494"/>
                </a:solidFill>
              </a:rPr>
              <a:t> </a:t>
            </a:r>
            <a:r>
              <a:rPr lang="en-US" b="1" dirty="0" smtClean="0">
                <a:solidFill>
                  <a:srgbClr val="004494"/>
                </a:solidFill>
              </a:rPr>
              <a:t>ensure open access under CC BY, CC 0 or equivalent, </a:t>
            </a:r>
            <a:r>
              <a:rPr lang="en-US" b="1" dirty="0">
                <a:solidFill>
                  <a:srgbClr val="004494"/>
                </a:solidFill>
              </a:rPr>
              <a:t>following the principle ‘as open as possible as closed as necessary</a:t>
            </a:r>
            <a:r>
              <a:rPr lang="en-US" b="1" dirty="0" smtClean="0">
                <a:solidFill>
                  <a:srgbClr val="004494"/>
                </a:solidFill>
              </a:rPr>
              <a:t>’</a:t>
            </a:r>
            <a:endParaRPr lang="en-US" b="1" dirty="0">
              <a:solidFill>
                <a:srgbClr val="004494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4494"/>
                </a:solidFill>
              </a:rPr>
              <a:t> provide </a:t>
            </a:r>
            <a:r>
              <a:rPr lang="en-US" dirty="0">
                <a:solidFill>
                  <a:srgbClr val="004494"/>
                </a:solidFill>
              </a:rPr>
              <a:t>information </a:t>
            </a:r>
            <a:r>
              <a:rPr lang="en-US" dirty="0" smtClean="0">
                <a:solidFill>
                  <a:srgbClr val="004494"/>
                </a:solidFill>
              </a:rPr>
              <a:t>via the repository about </a:t>
            </a:r>
            <a:r>
              <a:rPr lang="en-US" dirty="0">
                <a:solidFill>
                  <a:srgbClr val="004494"/>
                </a:solidFill>
              </a:rPr>
              <a:t>any </a:t>
            </a:r>
            <a:r>
              <a:rPr lang="en-US" dirty="0" smtClean="0">
                <a:solidFill>
                  <a:srgbClr val="004494"/>
                </a:solidFill>
              </a:rPr>
              <a:t>research output/tools/instruments </a:t>
            </a:r>
            <a:r>
              <a:rPr lang="en-US" dirty="0">
                <a:solidFill>
                  <a:srgbClr val="004494"/>
                </a:solidFill>
              </a:rPr>
              <a:t>needed to </a:t>
            </a:r>
            <a:r>
              <a:rPr lang="en-US" b="1" dirty="0">
                <a:solidFill>
                  <a:srgbClr val="004494"/>
                </a:solidFill>
              </a:rPr>
              <a:t>re-use or validate the </a:t>
            </a:r>
            <a:r>
              <a:rPr lang="en-US" b="1" dirty="0" smtClean="0">
                <a:solidFill>
                  <a:srgbClr val="004494"/>
                </a:solidFill>
              </a:rPr>
              <a:t>data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4494"/>
                </a:solidFill>
              </a:rPr>
              <a:t>Metadata must </a:t>
            </a:r>
            <a:r>
              <a:rPr lang="en-US" sz="2000" b="1" dirty="0">
                <a:solidFill>
                  <a:srgbClr val="004494"/>
                </a:solidFill>
              </a:rPr>
              <a:t>be open </a:t>
            </a:r>
            <a:r>
              <a:rPr lang="en-US" sz="2000" dirty="0">
                <a:solidFill>
                  <a:srgbClr val="004494"/>
                </a:solidFill>
              </a:rPr>
              <a:t>under CC 0 or equivalent (</a:t>
            </a:r>
            <a:r>
              <a:rPr lang="en-US" sz="2000" u="sng" dirty="0">
                <a:solidFill>
                  <a:srgbClr val="004494"/>
                </a:solidFill>
              </a:rPr>
              <a:t>to the extent </a:t>
            </a:r>
            <a:r>
              <a:rPr lang="en-US" sz="2000" dirty="0">
                <a:solidFill>
                  <a:srgbClr val="004494"/>
                </a:solidFill>
              </a:rPr>
              <a:t>legitimate interests or constraints are safeguarded), </a:t>
            </a:r>
            <a:r>
              <a:rPr lang="en-US" sz="2000" b="1" dirty="0">
                <a:solidFill>
                  <a:srgbClr val="004494"/>
                </a:solidFill>
              </a:rPr>
              <a:t>in line with the FAIR principles </a:t>
            </a:r>
            <a:r>
              <a:rPr lang="en-US" sz="2000" dirty="0">
                <a:solidFill>
                  <a:srgbClr val="004494"/>
                </a:solidFill>
              </a:rPr>
              <a:t>and provide information </a:t>
            </a:r>
            <a:r>
              <a:rPr lang="en-US" sz="2000" dirty="0" smtClean="0">
                <a:solidFill>
                  <a:srgbClr val="004494"/>
                </a:solidFill>
              </a:rPr>
              <a:t>about the </a:t>
            </a:r>
            <a:r>
              <a:rPr lang="en-US" sz="2000" dirty="0">
                <a:solidFill>
                  <a:srgbClr val="004494"/>
                </a:solidFill>
              </a:rPr>
              <a:t>licensing </a:t>
            </a:r>
            <a:r>
              <a:rPr lang="en-US" sz="2000" dirty="0" smtClean="0">
                <a:solidFill>
                  <a:srgbClr val="004494"/>
                </a:solidFill>
              </a:rPr>
              <a:t>terms and persistent identifiers, amongst others. </a:t>
            </a:r>
            <a:endParaRPr lang="en-GB" sz="2000" dirty="0">
              <a:solidFill>
                <a:srgbClr val="00449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4494"/>
                </a:solidFill>
              </a:rPr>
              <a:t>There are exceptions to open access to research data.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4494"/>
                </a:solidFill>
              </a:rPr>
              <a:t>Data may be kept closed if:</a:t>
            </a:r>
          </a:p>
          <a:p>
            <a:r>
              <a:rPr lang="en-GB" dirty="0" smtClean="0">
                <a:solidFill>
                  <a:srgbClr val="004494"/>
                </a:solidFill>
              </a:rPr>
              <a:t>providing </a:t>
            </a:r>
            <a:r>
              <a:rPr lang="en-GB" dirty="0">
                <a:solidFill>
                  <a:srgbClr val="004494"/>
                </a:solidFill>
              </a:rPr>
              <a:t>open access is against the </a:t>
            </a:r>
            <a:r>
              <a:rPr lang="en-GB" b="1" dirty="0">
                <a:solidFill>
                  <a:srgbClr val="004494"/>
                </a:solidFill>
              </a:rPr>
              <a:t>beneficiary’s legitimate interests</a:t>
            </a:r>
            <a:r>
              <a:rPr lang="en-GB" dirty="0">
                <a:solidFill>
                  <a:srgbClr val="004494"/>
                </a:solidFill>
              </a:rPr>
              <a:t>, including regarding commercial exploitation; </a:t>
            </a:r>
          </a:p>
          <a:p>
            <a:r>
              <a:rPr lang="en-GB" dirty="0" smtClean="0">
                <a:solidFill>
                  <a:srgbClr val="004494"/>
                </a:solidFill>
              </a:rPr>
              <a:t>it </a:t>
            </a:r>
            <a:r>
              <a:rPr lang="en-GB" dirty="0">
                <a:solidFill>
                  <a:srgbClr val="004494"/>
                </a:solidFill>
              </a:rPr>
              <a:t>is contrary to </a:t>
            </a:r>
            <a:r>
              <a:rPr lang="en-GB" b="1" dirty="0">
                <a:solidFill>
                  <a:srgbClr val="004494"/>
                </a:solidFill>
              </a:rPr>
              <a:t>any other constraints</a:t>
            </a:r>
            <a:r>
              <a:rPr lang="en-GB" dirty="0">
                <a:solidFill>
                  <a:srgbClr val="004494"/>
                </a:solidFill>
              </a:rPr>
              <a:t>, such as data protection rules, privacy, confidentiality, trade secrets, Union </a:t>
            </a:r>
            <a:r>
              <a:rPr lang="en-GB" dirty="0" smtClean="0">
                <a:solidFill>
                  <a:srgbClr val="004494"/>
                </a:solidFill>
              </a:rPr>
              <a:t>competitive interests</a:t>
            </a:r>
            <a:r>
              <a:rPr lang="en-GB" dirty="0">
                <a:solidFill>
                  <a:srgbClr val="004494"/>
                </a:solidFill>
              </a:rPr>
              <a:t>, security rules, intellectual property rights or would be </a:t>
            </a:r>
            <a:r>
              <a:rPr lang="en-GB" b="1" dirty="0">
                <a:solidFill>
                  <a:srgbClr val="004494"/>
                </a:solidFill>
              </a:rPr>
              <a:t>against other obligations </a:t>
            </a:r>
            <a:r>
              <a:rPr lang="en-GB" dirty="0">
                <a:solidFill>
                  <a:srgbClr val="004494"/>
                </a:solidFill>
              </a:rPr>
              <a:t>under the Grant Agreement</a:t>
            </a:r>
            <a:r>
              <a:rPr lang="en-GB" dirty="0" smtClean="0">
                <a:solidFill>
                  <a:srgbClr val="004494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Research data management (2/2)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3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 txBox="1">
            <a:spLocks/>
          </p:cNvSpPr>
          <p:nvPr/>
        </p:nvSpPr>
        <p:spPr>
          <a:xfrm>
            <a:off x="709284" y="1384565"/>
            <a:ext cx="11140452" cy="5562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US" sz="2000" dirty="0" smtClean="0">
                <a:solidFill>
                  <a:srgbClr val="00B050"/>
                </a:solidFill>
              </a:rPr>
              <a:t>Trusted repositories </a:t>
            </a:r>
            <a:r>
              <a:rPr lang="en-US" sz="2000" dirty="0" smtClean="0">
                <a:solidFill>
                  <a:srgbClr val="004494"/>
                </a:solidFill>
              </a:rPr>
              <a:t>are either </a:t>
            </a:r>
            <a:r>
              <a:rPr lang="en-US" sz="2000" b="1" dirty="0">
                <a:solidFill>
                  <a:srgbClr val="004494"/>
                </a:solidFill>
              </a:rPr>
              <a:t>c</a:t>
            </a:r>
            <a:r>
              <a:rPr lang="en-US" sz="2000" b="1" dirty="0" smtClean="0">
                <a:solidFill>
                  <a:srgbClr val="004494"/>
                </a:solidFill>
              </a:rPr>
              <a:t>ertified repositories</a:t>
            </a:r>
            <a:r>
              <a:rPr lang="en-US" sz="2000" dirty="0" smtClean="0">
                <a:solidFill>
                  <a:srgbClr val="004494"/>
                </a:solidFill>
              </a:rPr>
              <a:t> (e.g. </a:t>
            </a:r>
            <a:r>
              <a:rPr lang="en-US" sz="2000" dirty="0" err="1" smtClean="0">
                <a:solidFill>
                  <a:srgbClr val="004494"/>
                </a:solidFill>
              </a:rPr>
              <a:t>CoreTrustSeal</a:t>
            </a:r>
            <a:r>
              <a:rPr lang="en-US" sz="2000" dirty="0" smtClean="0">
                <a:solidFill>
                  <a:srgbClr val="004494"/>
                </a:solidFill>
              </a:rPr>
              <a:t>, </a:t>
            </a:r>
            <a:r>
              <a:rPr lang="en-US" sz="2000" dirty="0" err="1" smtClean="0">
                <a:solidFill>
                  <a:srgbClr val="004494"/>
                </a:solidFill>
              </a:rPr>
              <a:t>nestor</a:t>
            </a:r>
            <a:r>
              <a:rPr lang="en-US" sz="2000" dirty="0" smtClean="0">
                <a:solidFill>
                  <a:srgbClr val="004494"/>
                </a:solidFill>
              </a:rPr>
              <a:t> Seal DIN31644, ISO16363) and/or </a:t>
            </a:r>
            <a:r>
              <a:rPr lang="en-US" sz="2000" b="1" dirty="0" smtClean="0">
                <a:solidFill>
                  <a:srgbClr val="004494"/>
                </a:solidFill>
              </a:rPr>
              <a:t>disciplinary/domain repositories </a:t>
            </a:r>
            <a:r>
              <a:rPr lang="en-US" sz="2000" dirty="0" smtClean="0">
                <a:solidFill>
                  <a:srgbClr val="004494"/>
                </a:solidFill>
              </a:rPr>
              <a:t>that are commonly used/endorsed by the research communities (e.g. ELIXIR deposition databases).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US" sz="2000" b="1" dirty="0" smtClean="0">
                <a:solidFill>
                  <a:srgbClr val="004494"/>
                </a:solidFill>
              </a:rPr>
              <a:t>General-purpose repositories </a:t>
            </a:r>
            <a:r>
              <a:rPr lang="en-US" sz="2000" dirty="0" smtClean="0">
                <a:solidFill>
                  <a:srgbClr val="004494"/>
                </a:solidFill>
              </a:rPr>
              <a:t>and </a:t>
            </a:r>
            <a:r>
              <a:rPr lang="en-US" sz="2000" b="1" dirty="0" smtClean="0">
                <a:solidFill>
                  <a:srgbClr val="004494"/>
                </a:solidFill>
              </a:rPr>
              <a:t>institutional repositories </a:t>
            </a:r>
            <a:r>
              <a:rPr lang="en-US" sz="2000" dirty="0" smtClean="0">
                <a:solidFill>
                  <a:srgbClr val="004494"/>
                </a:solidFill>
              </a:rPr>
              <a:t>are, in general, also acceptable.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US" sz="2000" dirty="0" smtClean="0">
                <a:solidFill>
                  <a:srgbClr val="00B050"/>
                </a:solidFill>
              </a:rPr>
              <a:t>Trusted repositories </a:t>
            </a:r>
            <a:r>
              <a:rPr lang="en-US" sz="2000" dirty="0" smtClean="0">
                <a:solidFill>
                  <a:srgbClr val="004494"/>
                </a:solidFill>
              </a:rPr>
              <a:t>share essential properties: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 smtClean="0">
                <a:solidFill>
                  <a:srgbClr val="004494"/>
                </a:solidFill>
              </a:rPr>
              <a:t>Mechanisms to ensure </a:t>
            </a:r>
            <a:r>
              <a:rPr lang="en-US" b="1" dirty="0" smtClean="0">
                <a:solidFill>
                  <a:srgbClr val="004494"/>
                </a:solidFill>
              </a:rPr>
              <a:t>integrity</a:t>
            </a:r>
            <a:r>
              <a:rPr lang="en-US" dirty="0" smtClean="0">
                <a:solidFill>
                  <a:srgbClr val="004494"/>
                </a:solidFill>
              </a:rPr>
              <a:t> and </a:t>
            </a:r>
            <a:r>
              <a:rPr lang="en-US" b="1" dirty="0" smtClean="0">
                <a:solidFill>
                  <a:srgbClr val="004494"/>
                </a:solidFill>
              </a:rPr>
              <a:t>authenticity</a:t>
            </a:r>
            <a:r>
              <a:rPr lang="en-US" dirty="0" smtClean="0">
                <a:solidFill>
                  <a:srgbClr val="004494"/>
                </a:solidFill>
              </a:rPr>
              <a:t> of contents.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 smtClean="0">
                <a:solidFill>
                  <a:srgbClr val="004494"/>
                </a:solidFill>
              </a:rPr>
              <a:t>Offer clear </a:t>
            </a:r>
            <a:r>
              <a:rPr lang="en-US" b="1" dirty="0" smtClean="0">
                <a:solidFill>
                  <a:srgbClr val="004494"/>
                </a:solidFill>
              </a:rPr>
              <a:t>information</a:t>
            </a:r>
            <a:r>
              <a:rPr lang="en-US" dirty="0" smtClean="0">
                <a:solidFill>
                  <a:srgbClr val="004494"/>
                </a:solidFill>
              </a:rPr>
              <a:t> about their </a:t>
            </a:r>
            <a:r>
              <a:rPr lang="en-US" b="1" dirty="0" smtClean="0">
                <a:solidFill>
                  <a:srgbClr val="004494"/>
                </a:solidFill>
              </a:rPr>
              <a:t>policies/services</a:t>
            </a:r>
            <a:r>
              <a:rPr lang="en-US" dirty="0" smtClean="0">
                <a:solidFill>
                  <a:srgbClr val="004494"/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 smtClean="0">
                <a:solidFill>
                  <a:srgbClr val="004494"/>
                </a:solidFill>
              </a:rPr>
              <a:t>Provide broad, and ideally </a:t>
            </a:r>
            <a:r>
              <a:rPr lang="en-US" b="1" dirty="0" smtClean="0">
                <a:solidFill>
                  <a:srgbClr val="004494"/>
                </a:solidFill>
              </a:rPr>
              <a:t>open access </a:t>
            </a:r>
            <a:r>
              <a:rPr lang="en-US" dirty="0" smtClean="0">
                <a:solidFill>
                  <a:srgbClr val="004494"/>
                </a:solidFill>
              </a:rPr>
              <a:t>to content (consistent with legal and ethical constraints).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 smtClean="0">
                <a:solidFill>
                  <a:srgbClr val="004494"/>
                </a:solidFill>
              </a:rPr>
              <a:t>Assign </a:t>
            </a:r>
            <a:r>
              <a:rPr lang="en-US" b="1" dirty="0" smtClean="0">
                <a:solidFill>
                  <a:srgbClr val="004494"/>
                </a:solidFill>
              </a:rPr>
              <a:t>PIDs</a:t>
            </a:r>
            <a:r>
              <a:rPr lang="en-US" dirty="0" smtClean="0">
                <a:solidFill>
                  <a:srgbClr val="004494"/>
                </a:solidFill>
              </a:rPr>
              <a:t>, ask for detailed </a:t>
            </a:r>
            <a:r>
              <a:rPr lang="en-US" b="1" dirty="0" smtClean="0">
                <a:solidFill>
                  <a:srgbClr val="004494"/>
                </a:solidFill>
              </a:rPr>
              <a:t>metadata</a:t>
            </a:r>
            <a:r>
              <a:rPr lang="en-US" dirty="0" smtClean="0">
                <a:solidFill>
                  <a:srgbClr val="004494"/>
                </a:solidFill>
              </a:rPr>
              <a:t> in a standardized (e.g. Dublin Core) and machine-readable way.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 smtClean="0">
                <a:solidFill>
                  <a:srgbClr val="004494"/>
                </a:solidFill>
              </a:rPr>
              <a:t>Ensure mid- and long-term </a:t>
            </a:r>
            <a:r>
              <a:rPr lang="en-US" b="1" dirty="0" smtClean="0">
                <a:solidFill>
                  <a:srgbClr val="004494"/>
                </a:solidFill>
              </a:rPr>
              <a:t>preservation</a:t>
            </a:r>
            <a:r>
              <a:rPr lang="en-US" dirty="0" smtClean="0">
                <a:solidFill>
                  <a:srgbClr val="004494"/>
                </a:solidFill>
              </a:rPr>
              <a:t> of contents, </a:t>
            </a:r>
            <a:r>
              <a:rPr lang="en-US" b="1" dirty="0" smtClean="0">
                <a:solidFill>
                  <a:srgbClr val="004494"/>
                </a:solidFill>
              </a:rPr>
              <a:t>expert curation</a:t>
            </a:r>
            <a:r>
              <a:rPr lang="en-US" dirty="0" smtClean="0">
                <a:solidFill>
                  <a:srgbClr val="004494"/>
                </a:solidFill>
              </a:rPr>
              <a:t>, </a:t>
            </a:r>
            <a:r>
              <a:rPr lang="en-US" b="1" dirty="0" smtClean="0">
                <a:solidFill>
                  <a:srgbClr val="004494"/>
                </a:solidFill>
              </a:rPr>
              <a:t>quality assurance</a:t>
            </a:r>
            <a:r>
              <a:rPr lang="en-US" dirty="0" smtClean="0">
                <a:solidFill>
                  <a:srgbClr val="004494"/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 smtClean="0">
                <a:solidFill>
                  <a:srgbClr val="004494"/>
                </a:solidFill>
              </a:rPr>
              <a:t>Meet national and/or international </a:t>
            </a:r>
            <a:r>
              <a:rPr lang="en-US" b="1" dirty="0" smtClean="0">
                <a:solidFill>
                  <a:srgbClr val="004494"/>
                </a:solidFill>
              </a:rPr>
              <a:t>security</a:t>
            </a:r>
            <a:r>
              <a:rPr lang="en-US" dirty="0" smtClean="0">
                <a:solidFill>
                  <a:srgbClr val="004494"/>
                </a:solidFill>
              </a:rPr>
              <a:t> criteria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endParaRPr lang="en-US" sz="2000" dirty="0" smtClean="0">
              <a:solidFill>
                <a:srgbClr val="00449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38" y="336345"/>
            <a:ext cx="10905698" cy="782357"/>
          </a:xfrm>
        </p:spPr>
        <p:txBody>
          <a:bodyPr/>
          <a:lstStyle/>
          <a:p>
            <a:r>
              <a:rPr lang="en-GB" dirty="0" smtClean="0"/>
              <a:t>Trusted repositories under Horizon Europe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6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3617" y="1797915"/>
            <a:ext cx="10905699" cy="434570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 sz="2200" b="1" i="1" dirty="0">
                <a:solidFill>
                  <a:srgbClr val="024EA2"/>
                </a:solidFill>
              </a:rPr>
              <a:t>“Open science” </a:t>
            </a:r>
            <a:r>
              <a:rPr lang="en-US" sz="2200" i="1" dirty="0">
                <a:solidFill>
                  <a:srgbClr val="024EA2"/>
                </a:solidFill>
              </a:rPr>
              <a:t>means an approach to the scientific process based on open cooperative work, tools and diffusing knowledge </a:t>
            </a: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 sz="1800" dirty="0">
                <a:solidFill>
                  <a:srgbClr val="024EA2"/>
                </a:solidFill>
              </a:rPr>
              <a:t>(Horizon Europe Regulation and Model Grant Agreement</a:t>
            </a:r>
            <a:r>
              <a:rPr lang="en-US" sz="1800" dirty="0" smtClean="0">
                <a:solidFill>
                  <a:srgbClr val="024EA2"/>
                </a:solidFill>
              </a:rPr>
              <a:t>)</a:t>
            </a: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1800" dirty="0">
              <a:solidFill>
                <a:srgbClr val="024EA2"/>
              </a:solidFill>
            </a:endParaRPr>
          </a:p>
          <a:p>
            <a:pPr>
              <a:buClr>
                <a:srgbClr val="FFC000"/>
              </a:buClr>
            </a:pPr>
            <a:r>
              <a:rPr lang="en-US" sz="2000" dirty="0" smtClean="0">
                <a:solidFill>
                  <a:srgbClr val="024EA2"/>
                </a:solidFill>
              </a:rPr>
              <a:t>Open </a:t>
            </a:r>
            <a:r>
              <a:rPr lang="en-US" sz="2000" dirty="0">
                <a:solidFill>
                  <a:srgbClr val="024EA2"/>
                </a:solidFill>
              </a:rPr>
              <a:t>science has the potential to increase</a:t>
            </a:r>
          </a:p>
          <a:p>
            <a:pPr lvl="1">
              <a:buClr>
                <a:srgbClr val="FFC000"/>
              </a:buClr>
            </a:pPr>
            <a:r>
              <a:rPr lang="en-US" sz="1800" b="1" dirty="0">
                <a:solidFill>
                  <a:srgbClr val="024EA2"/>
                </a:solidFill>
              </a:rPr>
              <a:t>Quality &amp; efficiency of R&amp;I</a:t>
            </a:r>
            <a:r>
              <a:rPr lang="en-US" sz="1800" dirty="0">
                <a:solidFill>
                  <a:srgbClr val="024EA2"/>
                </a:solidFill>
              </a:rPr>
              <a:t>, if all the produced results are shared, made reusable, and if their reproducibility is improved</a:t>
            </a:r>
          </a:p>
          <a:p>
            <a:pPr lvl="1">
              <a:buClr>
                <a:srgbClr val="FFC000"/>
              </a:buClr>
            </a:pPr>
            <a:r>
              <a:rPr lang="en-US" sz="1800" b="1" dirty="0">
                <a:solidFill>
                  <a:srgbClr val="024EA2"/>
                </a:solidFill>
              </a:rPr>
              <a:t>Creativity</a:t>
            </a:r>
            <a:r>
              <a:rPr lang="en-US" sz="1800" dirty="0">
                <a:solidFill>
                  <a:srgbClr val="024EA2"/>
                </a:solidFill>
              </a:rPr>
              <a:t>, through collective intelligence and cross-disciplinary research that does not require laborious data wrangling</a:t>
            </a:r>
          </a:p>
          <a:p>
            <a:pPr lvl="1">
              <a:buClr>
                <a:srgbClr val="FFC000"/>
              </a:buClr>
            </a:pPr>
            <a:r>
              <a:rPr lang="en-US" sz="1800" b="1" dirty="0">
                <a:solidFill>
                  <a:srgbClr val="024EA2"/>
                </a:solidFill>
              </a:rPr>
              <a:t>Trust</a:t>
            </a:r>
            <a:r>
              <a:rPr lang="en-US" sz="1800" dirty="0">
                <a:solidFill>
                  <a:srgbClr val="024EA2"/>
                </a:solidFill>
              </a:rPr>
              <a:t> in the science system, by engaging both researchers &amp; citizens</a:t>
            </a:r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Open Science?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01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754" y="1527243"/>
            <a:ext cx="11138170" cy="5136204"/>
          </a:xfrm>
        </p:spPr>
        <p:txBody>
          <a:bodyPr/>
          <a:lstStyle/>
          <a:p>
            <a:r>
              <a:rPr lang="en-IE" dirty="0" smtClean="0">
                <a:solidFill>
                  <a:srgbClr val="004494"/>
                </a:solidFill>
              </a:rPr>
              <a:t>Where the call conditions impose </a:t>
            </a:r>
            <a:r>
              <a:rPr lang="en-IE" b="1" dirty="0" smtClean="0">
                <a:solidFill>
                  <a:srgbClr val="004494"/>
                </a:solidFill>
              </a:rPr>
              <a:t>additional obligations </a:t>
            </a:r>
            <a:r>
              <a:rPr lang="en-IE" dirty="0" smtClean="0">
                <a:solidFill>
                  <a:srgbClr val="004494"/>
                </a:solidFill>
              </a:rPr>
              <a:t>regarding Open Science practices, </a:t>
            </a:r>
          </a:p>
          <a:p>
            <a:pPr marL="0" indent="0">
              <a:buNone/>
            </a:pPr>
            <a:r>
              <a:rPr lang="en-IE" dirty="0">
                <a:solidFill>
                  <a:srgbClr val="004494"/>
                </a:solidFill>
              </a:rPr>
              <a:t>	</a:t>
            </a:r>
            <a:r>
              <a:rPr lang="en-IE" dirty="0" smtClean="0">
                <a:solidFill>
                  <a:srgbClr val="004494"/>
                </a:solidFill>
              </a:rPr>
              <a:t>the beneficiaries must also comply with those</a:t>
            </a:r>
          </a:p>
          <a:p>
            <a:pPr marL="0" indent="0">
              <a:buNone/>
            </a:pPr>
            <a:endParaRPr lang="en-IE" dirty="0" smtClean="0">
              <a:solidFill>
                <a:srgbClr val="004494"/>
              </a:solidFill>
            </a:endParaRPr>
          </a:p>
          <a:p>
            <a:r>
              <a:rPr lang="en-IE" dirty="0" smtClean="0">
                <a:solidFill>
                  <a:srgbClr val="004494"/>
                </a:solidFill>
              </a:rPr>
              <a:t>Where the call conditions impose </a:t>
            </a:r>
            <a:r>
              <a:rPr lang="en-IE" b="1" dirty="0" smtClean="0">
                <a:solidFill>
                  <a:srgbClr val="004494"/>
                </a:solidFill>
              </a:rPr>
              <a:t>additional obligations regarding the validation of scientific publications</a:t>
            </a:r>
            <a:r>
              <a:rPr lang="en-IE" dirty="0" smtClean="0">
                <a:solidFill>
                  <a:srgbClr val="004494"/>
                </a:solidFill>
              </a:rPr>
              <a:t>, </a:t>
            </a:r>
          </a:p>
          <a:p>
            <a:pPr marL="0" indent="0">
              <a:buNone/>
            </a:pPr>
            <a:r>
              <a:rPr lang="en-IE" b="1" dirty="0">
                <a:solidFill>
                  <a:srgbClr val="004494"/>
                </a:solidFill>
              </a:rPr>
              <a:t>	</a:t>
            </a:r>
            <a:r>
              <a:rPr lang="en-IE" dirty="0" smtClean="0">
                <a:solidFill>
                  <a:srgbClr val="004494"/>
                </a:solidFill>
              </a:rPr>
              <a:t>the beneficiaries must provide </a:t>
            </a:r>
            <a:r>
              <a:rPr lang="en-IE" u="sng" dirty="0" smtClean="0">
                <a:solidFill>
                  <a:srgbClr val="004494"/>
                </a:solidFill>
              </a:rPr>
              <a:t>(digital or physical) access </a:t>
            </a:r>
            <a:r>
              <a:rPr lang="en-IE" dirty="0" smtClean="0">
                <a:solidFill>
                  <a:srgbClr val="004494"/>
                </a:solidFill>
              </a:rPr>
              <a:t>to data or other results needed for validation of the conclusions of scientific publications, </a:t>
            </a:r>
            <a:r>
              <a:rPr lang="en-IE" u="sng" dirty="0" smtClean="0">
                <a:solidFill>
                  <a:srgbClr val="004494"/>
                </a:solidFill>
              </a:rPr>
              <a:t>to the extent that </a:t>
            </a:r>
            <a:r>
              <a:rPr lang="en-IE" dirty="0" smtClean="0">
                <a:solidFill>
                  <a:srgbClr val="004494"/>
                </a:solidFill>
              </a:rPr>
              <a:t>their legitimate interests or constraints are safeguarded (and unless they already provided the (open) access at publication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8829" y="195944"/>
            <a:ext cx="10678884" cy="1230085"/>
          </a:xfrm>
        </p:spPr>
        <p:txBody>
          <a:bodyPr/>
          <a:lstStyle/>
          <a:p>
            <a:r>
              <a:rPr lang="en-US" dirty="0" smtClean="0"/>
              <a:t>3. Additional </a:t>
            </a:r>
            <a:r>
              <a:rPr lang="en-US" dirty="0"/>
              <a:t>Open Science </a:t>
            </a:r>
            <a:r>
              <a:rPr lang="en-US" dirty="0" smtClean="0"/>
              <a:t>practices (1/2)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3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8006" y="1596099"/>
            <a:ext cx="10905699" cy="4794973"/>
          </a:xfrm>
        </p:spPr>
        <p:txBody>
          <a:bodyPr/>
          <a:lstStyle/>
          <a:p>
            <a:r>
              <a:rPr lang="en-IE" dirty="0" smtClean="0">
                <a:solidFill>
                  <a:srgbClr val="004494"/>
                </a:solidFill>
              </a:rPr>
              <a:t>Where the call conditions impose </a:t>
            </a:r>
            <a:r>
              <a:rPr lang="en-IE" b="1" dirty="0" smtClean="0">
                <a:solidFill>
                  <a:srgbClr val="004494"/>
                </a:solidFill>
              </a:rPr>
              <a:t>additional Open Science obligations in case of a public emergency, </a:t>
            </a:r>
          </a:p>
          <a:p>
            <a:pPr marL="0" indent="0">
              <a:buNone/>
            </a:pPr>
            <a:r>
              <a:rPr lang="en-IE" b="1" dirty="0" smtClean="0">
                <a:solidFill>
                  <a:srgbClr val="004494"/>
                </a:solidFill>
              </a:rPr>
              <a:t>	</a:t>
            </a:r>
            <a:r>
              <a:rPr lang="en-IE" dirty="0" smtClean="0">
                <a:solidFill>
                  <a:srgbClr val="004494"/>
                </a:solidFill>
              </a:rPr>
              <a:t>the beneficiaries must (if requested by the granting authority) immediately deposit any </a:t>
            </a:r>
            <a:r>
              <a:rPr lang="en-IE" u="sng" dirty="0" smtClean="0">
                <a:solidFill>
                  <a:srgbClr val="004494"/>
                </a:solidFill>
              </a:rPr>
              <a:t>research output </a:t>
            </a:r>
            <a:r>
              <a:rPr lang="en-IE" dirty="0" smtClean="0">
                <a:solidFill>
                  <a:srgbClr val="004494"/>
                </a:solidFill>
              </a:rPr>
              <a:t>in a repository + provide open access to it under CC BY, CC 0 or equivalent</a:t>
            </a:r>
          </a:p>
          <a:p>
            <a:pPr marL="0" indent="0">
              <a:buNone/>
            </a:pPr>
            <a:r>
              <a:rPr lang="en-IE" sz="2000" dirty="0" smtClean="0">
                <a:solidFill>
                  <a:srgbClr val="004494"/>
                </a:solidFill>
              </a:rPr>
              <a:t>As an exception, </a:t>
            </a:r>
            <a:r>
              <a:rPr lang="en-IE" sz="2000" u="sng" dirty="0" smtClean="0">
                <a:solidFill>
                  <a:srgbClr val="004494"/>
                </a:solidFill>
              </a:rPr>
              <a:t>if the access would be against the beneficiaries´ legitimate interests</a:t>
            </a:r>
            <a:r>
              <a:rPr lang="en-IE" sz="2000" dirty="0" smtClean="0">
                <a:solidFill>
                  <a:srgbClr val="004494"/>
                </a:solidFill>
              </a:rPr>
              <a:t>, the beneficiaries must grant nonexclusive licenses –under fair and reasonable conditions- to legal entities that need the research output to address the public emergency and commit to rapidly and broadly exploit the resulting products and services at fair and reasonable conditions.</a:t>
            </a:r>
          </a:p>
          <a:p>
            <a:pPr marL="0" indent="0">
              <a:buNone/>
            </a:pPr>
            <a:r>
              <a:rPr lang="en-IE" sz="2000" dirty="0" smtClean="0">
                <a:solidFill>
                  <a:srgbClr val="004494"/>
                </a:solidFill>
              </a:rPr>
              <a:t>This provision applies up to 4 years after the end of the action</a:t>
            </a:r>
          </a:p>
          <a:p>
            <a:pPr marL="0" indent="0">
              <a:buNone/>
            </a:pPr>
            <a:endParaRPr lang="en-IE" dirty="0" smtClean="0">
              <a:solidFill>
                <a:srgbClr val="004494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8829" y="195944"/>
            <a:ext cx="10678884" cy="1230085"/>
          </a:xfrm>
        </p:spPr>
        <p:txBody>
          <a:bodyPr/>
          <a:lstStyle/>
          <a:p>
            <a:r>
              <a:rPr lang="en-US" dirty="0"/>
              <a:t>Additional Open Science </a:t>
            </a:r>
            <a:r>
              <a:rPr lang="en-US" dirty="0" smtClean="0"/>
              <a:t>practices (2/2)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8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6410" r="46341"/>
          <a:stretch/>
        </p:blipFill>
        <p:spPr>
          <a:xfrm>
            <a:off x="4856572" y="4088703"/>
            <a:ext cx="4782728" cy="158330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t="6701" r="50514" b="74572"/>
          <a:stretch/>
        </p:blipFill>
        <p:spPr bwMode="auto">
          <a:xfrm>
            <a:off x="1794717" y="266471"/>
            <a:ext cx="8049599" cy="1714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1166" t="6380" r="37830" b="67882"/>
          <a:stretch/>
        </p:blipFill>
        <p:spPr bwMode="auto">
          <a:xfrm>
            <a:off x="2011105" y="2197360"/>
            <a:ext cx="7616825" cy="1807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5811" y="5935811"/>
            <a:ext cx="8248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ec.europa.eu/info/funding-tenders/opportunities/portal/screen/how-to-participate/reference-documents;programCode=HORIZON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1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199" y="1825624"/>
            <a:ext cx="10905699" cy="4890485"/>
          </a:xfrm>
        </p:spPr>
        <p:txBody>
          <a:bodyPr/>
          <a:lstStyle/>
          <a:p>
            <a:r>
              <a:rPr lang="en-US" dirty="0"/>
              <a:t>Webinar: </a:t>
            </a:r>
            <a:r>
              <a:rPr lang="en-US" dirty="0">
                <a:hlinkClick r:id="rId2"/>
              </a:rPr>
              <a:t>How to prepare a successful proposal in Horizon Europe </a:t>
            </a:r>
            <a:r>
              <a:rPr lang="en-US" dirty="0"/>
              <a:t>(24 March 2021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Open Science at 00:53:00</a:t>
            </a:r>
          </a:p>
          <a:p>
            <a:pPr lvl="1"/>
            <a:r>
              <a:rPr lang="en-US" dirty="0" smtClean="0"/>
              <a:t>Q&amp;A (including on Open Science) from 1:09:00</a:t>
            </a:r>
          </a:p>
          <a:p>
            <a:r>
              <a:rPr lang="en-US" dirty="0"/>
              <a:t>Webinar: </a:t>
            </a:r>
            <a:r>
              <a:rPr lang="en-US" dirty="0">
                <a:hlinkClick r:id="rId3"/>
              </a:rPr>
              <a:t>A successful proposal for Horizon Europe: Scientific-technical excellence is key, but don’t forget the other aspects </a:t>
            </a:r>
            <a:r>
              <a:rPr lang="en-US" dirty="0"/>
              <a:t>(21 April 2021</a:t>
            </a:r>
            <a:r>
              <a:rPr lang="en-US" dirty="0" smtClean="0"/>
              <a:t>)</a:t>
            </a:r>
          </a:p>
          <a:p>
            <a:pPr lvl="1"/>
            <a:r>
              <a:rPr lang="en-GB" dirty="0"/>
              <a:t>Presentation: </a:t>
            </a:r>
            <a:r>
              <a:rPr lang="en-GB" u="sng" dirty="0">
                <a:hlinkClick r:id="rId4"/>
              </a:rPr>
              <a:t>Open </a:t>
            </a:r>
            <a:r>
              <a:rPr lang="en-GB" u="sng" dirty="0" smtClean="0">
                <a:hlinkClick r:id="rId4"/>
              </a:rPr>
              <a:t>Science</a:t>
            </a:r>
            <a:endParaRPr lang="en-GB" u="sng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48" y="248944"/>
            <a:ext cx="10515600" cy="782357"/>
          </a:xfrm>
        </p:spPr>
        <p:txBody>
          <a:bodyPr/>
          <a:lstStyle/>
          <a:p>
            <a:r>
              <a:rPr lang="fr-BE" dirty="0" smtClean="0"/>
              <a:t>Open Science in Horizon Europe </a:t>
            </a:r>
            <a:r>
              <a:rPr lang="fr-BE" dirty="0" err="1" smtClean="0"/>
              <a:t>explained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8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588" y="598488"/>
            <a:ext cx="10156297" cy="1240348"/>
          </a:xfrm>
        </p:spPr>
        <p:txBody>
          <a:bodyPr/>
          <a:lstStyle/>
          <a:p>
            <a:r>
              <a:rPr lang="en-IE" dirty="0" smtClean="0"/>
              <a:t>Thank you!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889841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2021</a:t>
            </a:r>
            <a:endParaRPr lang="en-US" sz="105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01" y="6121"/>
            <a:ext cx="11134998" cy="1080437"/>
          </a:xfr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Towards </a:t>
            </a:r>
            <a:r>
              <a:rPr lang="en-US" dirty="0"/>
              <a:t>a new </a:t>
            </a:r>
            <a:r>
              <a:rPr lang="en-US" dirty="0" smtClean="0"/>
              <a:t>modus operandi for Science</a:t>
            </a:r>
            <a:endParaRPr lang="en-GB" i="1" dirty="0"/>
          </a:p>
        </p:txBody>
      </p:sp>
      <p:sp>
        <p:nvSpPr>
          <p:cNvPr id="3" name="Rectangle 2"/>
          <p:cNvSpPr/>
          <p:nvPr/>
        </p:nvSpPr>
        <p:spPr>
          <a:xfrm>
            <a:off x="621655" y="1573956"/>
            <a:ext cx="53169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     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The dominant current system</a:t>
            </a:r>
          </a:p>
          <a:p>
            <a:pPr>
              <a:spcAft>
                <a:spcPts val="600"/>
              </a:spcAft>
            </a:pPr>
            <a:endParaRPr lang="en-IE" sz="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Rewarding individual competing </a:t>
            </a:r>
            <a:r>
              <a:rPr lang="en-GB" sz="2000" dirty="0" smtClean="0"/>
              <a:t>scientists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Publish </a:t>
            </a:r>
            <a:r>
              <a:rPr lang="en-GB" sz="2000" dirty="0"/>
              <a:t>as much and as fast as possible  </a:t>
            </a: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Excellence </a:t>
            </a:r>
            <a:r>
              <a:rPr lang="en-GB" sz="2000" dirty="0"/>
              <a:t>defined largely on the basis of </a:t>
            </a:r>
            <a:r>
              <a:rPr lang="en-GB" sz="2000" i="1" dirty="0"/>
              <a:t>where</a:t>
            </a:r>
            <a:r>
              <a:rPr lang="en-GB" sz="2000" dirty="0"/>
              <a:t> scientists </a:t>
            </a:r>
            <a:r>
              <a:rPr lang="en-GB" sz="2000" dirty="0" smtClean="0"/>
              <a:t>publish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Incentivises researchers to </a:t>
            </a:r>
            <a:r>
              <a:rPr lang="en-GB" sz="2000" i="1" dirty="0"/>
              <a:t>produce specific outputs </a:t>
            </a:r>
            <a:r>
              <a:rPr lang="en-GB" sz="2000" dirty="0"/>
              <a:t>(mainly publications</a:t>
            </a:r>
            <a:r>
              <a:rPr lang="en-GB" sz="2000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GB" sz="2000" i="1" dirty="0" smtClean="0"/>
              <a:t>- </a:t>
            </a:r>
            <a:r>
              <a:rPr lang="en-GB" i="1" dirty="0" smtClean="0"/>
              <a:t>Use </a:t>
            </a:r>
            <a:r>
              <a:rPr lang="en-GB" i="1" dirty="0"/>
              <a:t>of quantitative </a:t>
            </a:r>
            <a:r>
              <a:rPr lang="en-GB" i="1" dirty="0" smtClean="0"/>
              <a:t>metrics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Increasing influence of commercial players from access to </a:t>
            </a:r>
            <a:r>
              <a:rPr lang="en-US" sz="2000" dirty="0" smtClean="0"/>
              <a:t>publications</a:t>
            </a:r>
          </a:p>
          <a:p>
            <a:pPr lvl="1">
              <a:spcAft>
                <a:spcPts val="600"/>
              </a:spcAft>
            </a:pPr>
            <a:r>
              <a:rPr lang="en-US" i="1" dirty="0"/>
              <a:t>- supported by proprietary services and analytics</a:t>
            </a:r>
            <a:endParaRPr lang="en-GB" i="1" dirty="0"/>
          </a:p>
        </p:txBody>
      </p:sp>
      <p:sp>
        <p:nvSpPr>
          <p:cNvPr id="7" name="Rectangle 6"/>
          <p:cNvSpPr/>
          <p:nvPr/>
        </p:nvSpPr>
        <p:spPr>
          <a:xfrm>
            <a:off x="6525427" y="1573957"/>
            <a:ext cx="53169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0070C0"/>
                </a:solidFill>
              </a:rPr>
              <a:t>      </a:t>
            </a:r>
            <a:r>
              <a:rPr lang="en-GB" sz="2000" b="1" dirty="0" smtClean="0"/>
              <a:t>       </a:t>
            </a:r>
            <a:r>
              <a:rPr lang="en-GB" sz="2000" b="1" dirty="0" smtClean="0">
                <a:solidFill>
                  <a:srgbClr val="0070C0"/>
                </a:solidFill>
              </a:rPr>
              <a:t>Open </a:t>
            </a:r>
            <a:r>
              <a:rPr lang="en-GB" sz="2000" b="1" dirty="0">
                <a:solidFill>
                  <a:srgbClr val="0070C0"/>
                </a:solidFill>
              </a:rPr>
              <a:t>Science</a:t>
            </a:r>
          </a:p>
          <a:p>
            <a:pPr>
              <a:spcAft>
                <a:spcPts val="600"/>
              </a:spcAft>
            </a:pPr>
            <a:endParaRPr lang="en-GB" sz="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Rewarding </a:t>
            </a:r>
            <a:r>
              <a:rPr lang="en-GB" sz="2000" dirty="0"/>
              <a:t>collaboration and </a:t>
            </a:r>
            <a:r>
              <a:rPr lang="en-GB" sz="2000" dirty="0" smtClean="0"/>
              <a:t>sharing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Share </a:t>
            </a:r>
            <a:r>
              <a:rPr lang="en-GB" sz="2000" dirty="0"/>
              <a:t>knowledge/data as early and as openly as possible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Composite definition of </a:t>
            </a:r>
            <a:r>
              <a:rPr lang="en-GB" sz="2000" dirty="0" smtClean="0"/>
              <a:t>excellence</a:t>
            </a:r>
            <a:br>
              <a:rPr lang="en-GB" sz="2000" dirty="0" smtClean="0"/>
            </a:br>
            <a:endParaRPr lang="en-GB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Incentivises researchers to share, collaborate, increase quality and impact; </a:t>
            </a:r>
            <a:endParaRPr lang="en-GB" sz="2000" dirty="0" smtClean="0"/>
          </a:p>
          <a:p>
            <a:pPr lvl="1">
              <a:spcAft>
                <a:spcPts val="600"/>
              </a:spcAft>
            </a:pPr>
            <a:r>
              <a:rPr lang="en-GB" i="1" dirty="0" smtClean="0"/>
              <a:t>- Use </a:t>
            </a:r>
            <a:r>
              <a:rPr lang="en-GB" i="1" dirty="0"/>
              <a:t>of qualitative and quantitative metrics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Avoid lock-in over public-funded R&amp;I output, </a:t>
            </a:r>
            <a:r>
              <a:rPr lang="en-US" sz="2000" dirty="0" smtClean="0"/>
              <a:t>ensuring </a:t>
            </a:r>
            <a:r>
              <a:rPr lang="en-US" sz="2000" dirty="0"/>
              <a:t>autonomy of </a:t>
            </a:r>
            <a:r>
              <a:rPr lang="en-US" sz="2000" dirty="0" smtClean="0"/>
              <a:t>research performing </a:t>
            </a:r>
            <a:r>
              <a:rPr lang="en-US" sz="2000" dirty="0" err="1" smtClean="0"/>
              <a:t>organisations</a:t>
            </a:r>
            <a:endParaRPr lang="en-US" sz="2000" dirty="0" smtClean="0"/>
          </a:p>
          <a:p>
            <a:pPr lvl="1">
              <a:spcAft>
                <a:spcPts val="600"/>
              </a:spcAft>
            </a:pPr>
            <a:r>
              <a:rPr lang="en-IE" i="1" dirty="0" smtClean="0"/>
              <a:t>- supported by open services and analytics</a:t>
            </a:r>
            <a:endParaRPr lang="en-GB" i="1" dirty="0"/>
          </a:p>
        </p:txBody>
      </p:sp>
      <p:sp>
        <p:nvSpPr>
          <p:cNvPr id="10" name="Rectangle 9"/>
          <p:cNvSpPr/>
          <p:nvPr/>
        </p:nvSpPr>
        <p:spPr>
          <a:xfrm>
            <a:off x="5052562" y="1573956"/>
            <a:ext cx="197257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en-IE" sz="2000" dirty="0" smtClean="0"/>
              <a:t>  </a:t>
            </a:r>
            <a:r>
              <a:rPr lang="en-IE" sz="2000" b="1" dirty="0" smtClean="0">
                <a:solidFill>
                  <a:srgbClr val="024B9C"/>
                </a:solidFill>
                <a:sym typeface="Wingdings" panose="05000000000000000000" pitchFamily="2" charset="2"/>
              </a:rPr>
              <a:t></a:t>
            </a:r>
            <a:r>
              <a:rPr lang="en-IE" sz="2000" b="1" dirty="0" smtClean="0">
                <a:sym typeface="Wingdings" panose="05000000000000000000" pitchFamily="2" charset="2"/>
              </a:rPr>
              <a:t>  </a:t>
            </a:r>
            <a:r>
              <a:rPr lang="en-IE" sz="20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TO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2097831"/>
            <a:ext cx="304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b="1" dirty="0" smtClean="0">
                <a:solidFill>
                  <a:srgbClr val="024B9C"/>
                </a:solidFill>
                <a:sym typeface="Wingdings" panose="05000000000000000000" pitchFamily="2" charset="2"/>
              </a:rPr>
              <a:t></a:t>
            </a:r>
            <a:endParaRPr lang="en-GB" b="1" dirty="0">
              <a:solidFill>
                <a:srgbClr val="024B9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2504896"/>
            <a:ext cx="304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b="1" dirty="0" smtClean="0">
                <a:solidFill>
                  <a:srgbClr val="024B9C"/>
                </a:solidFill>
                <a:sym typeface="Wingdings" panose="05000000000000000000" pitchFamily="2" charset="2"/>
              </a:rPr>
              <a:t></a:t>
            </a:r>
            <a:endParaRPr lang="en-GB" b="1" dirty="0">
              <a:solidFill>
                <a:srgbClr val="024B9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86475" y="3181171"/>
            <a:ext cx="304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b="1" dirty="0" smtClean="0">
                <a:solidFill>
                  <a:srgbClr val="024B9C"/>
                </a:solidFill>
                <a:sym typeface="Wingdings" panose="05000000000000000000" pitchFamily="2" charset="2"/>
              </a:rPr>
              <a:t></a:t>
            </a:r>
            <a:endParaRPr lang="en-GB" b="1" dirty="0">
              <a:solidFill>
                <a:srgbClr val="024B9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6475" y="3866971"/>
            <a:ext cx="304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b="1" dirty="0" smtClean="0">
                <a:solidFill>
                  <a:srgbClr val="024B9C"/>
                </a:solidFill>
                <a:sym typeface="Wingdings" panose="05000000000000000000" pitchFamily="2" charset="2"/>
              </a:rPr>
              <a:t></a:t>
            </a:r>
            <a:endParaRPr lang="en-GB" b="1" dirty="0">
              <a:solidFill>
                <a:srgbClr val="024B9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6475" y="4911784"/>
            <a:ext cx="304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IE" b="1" dirty="0" smtClean="0">
                <a:solidFill>
                  <a:srgbClr val="024B9C"/>
                </a:solidFill>
                <a:sym typeface="Wingdings" panose="05000000000000000000" pitchFamily="2" charset="2"/>
              </a:rPr>
              <a:t></a:t>
            </a:r>
            <a:endParaRPr lang="en-GB" b="1" dirty="0">
              <a:solidFill>
                <a:srgbClr val="024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Open Science in Horizon Europe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55" y="494000"/>
            <a:ext cx="10905698" cy="782357"/>
          </a:xfrm>
        </p:spPr>
        <p:txBody>
          <a:bodyPr/>
          <a:lstStyle/>
          <a:p>
            <a:r>
              <a:rPr lang="en-GB" dirty="0" smtClean="0"/>
              <a:t>Horizon 2020 &amp; Horizon Europe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65755" y="1580634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4494"/>
                </a:solidFill>
              </a:rPr>
              <a:t>Horizon 2020: ~ €80bn</a:t>
            </a:r>
            <a:endParaRPr lang="fr-BE" dirty="0"/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5483713" y="1110734"/>
          <a:ext cx="6487740" cy="501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>
            <a:off x="5483713" y="1580634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4494"/>
                </a:solidFill>
              </a:rPr>
              <a:t>Horizon Europe: ~€95.5bn</a:t>
            </a:r>
            <a:endParaRPr lang="fr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1736" t="30000" r="34931" b="19382"/>
          <a:stretch/>
        </p:blipFill>
        <p:spPr>
          <a:xfrm>
            <a:off x="660400" y="2584443"/>
            <a:ext cx="5090903" cy="2717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" y="5525382"/>
            <a:ext cx="114380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4494"/>
                </a:solidFill>
              </a:rPr>
              <a:t>The Commission invests heavily in Research and Innovation.</a:t>
            </a:r>
          </a:p>
          <a:p>
            <a:pPr marL="285750" indent="-285750" algn="just">
              <a:lnSpc>
                <a:spcPct val="1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4494"/>
                </a:solidFill>
              </a:rPr>
              <a:t>Over </a:t>
            </a:r>
            <a:r>
              <a:rPr lang="en-GB" sz="2000" b="1" dirty="0" smtClean="0">
                <a:solidFill>
                  <a:srgbClr val="004494"/>
                </a:solidFill>
              </a:rPr>
              <a:t>30000 H2020 projects</a:t>
            </a:r>
            <a:r>
              <a:rPr lang="en-GB" sz="2000" dirty="0" smtClean="0">
                <a:solidFill>
                  <a:srgbClr val="004494"/>
                </a:solidFill>
              </a:rPr>
              <a:t>—Projects produce </a:t>
            </a:r>
            <a:r>
              <a:rPr lang="en-GB" sz="2000" b="1" dirty="0" smtClean="0">
                <a:solidFill>
                  <a:srgbClr val="004494"/>
                </a:solidFill>
              </a:rPr>
              <a:t>research outputs</a:t>
            </a:r>
            <a:r>
              <a:rPr lang="en-GB" sz="2000" dirty="0" smtClean="0">
                <a:solidFill>
                  <a:srgbClr val="004494"/>
                </a:solidFill>
              </a:rPr>
              <a:t>, </a:t>
            </a:r>
            <a:r>
              <a:rPr lang="en-GB" sz="2000" b="1" dirty="0" smtClean="0">
                <a:solidFill>
                  <a:srgbClr val="004494"/>
                </a:solidFill>
              </a:rPr>
              <a:t>data</a:t>
            </a:r>
            <a:r>
              <a:rPr lang="en-GB" sz="2000" dirty="0" smtClean="0">
                <a:solidFill>
                  <a:srgbClr val="004494"/>
                </a:solidFill>
              </a:rPr>
              <a:t>, </a:t>
            </a:r>
            <a:r>
              <a:rPr lang="en-GB" sz="2000" b="1" dirty="0" smtClean="0">
                <a:solidFill>
                  <a:srgbClr val="004494"/>
                </a:solidFill>
              </a:rPr>
              <a:t>deliverables</a:t>
            </a:r>
            <a:r>
              <a:rPr lang="en-GB" sz="2000" dirty="0" smtClean="0">
                <a:solidFill>
                  <a:srgbClr val="004494"/>
                </a:solidFill>
              </a:rPr>
              <a:t>, etc.</a:t>
            </a:r>
          </a:p>
          <a:p>
            <a:pPr marL="285750" indent="-285750" algn="just">
              <a:lnSpc>
                <a:spcPct val="100000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4494"/>
                </a:solidFill>
              </a:rPr>
              <a:t>It becomes increasingly important to make the </a:t>
            </a:r>
            <a:r>
              <a:rPr lang="en-GB" sz="2000" b="1" dirty="0" smtClean="0">
                <a:solidFill>
                  <a:srgbClr val="004494"/>
                </a:solidFill>
              </a:rPr>
              <a:t>best possible use </a:t>
            </a:r>
            <a:r>
              <a:rPr lang="en-GB" sz="2000" dirty="0" smtClean="0">
                <a:solidFill>
                  <a:srgbClr val="004494"/>
                </a:solidFill>
              </a:rPr>
              <a:t>of previous work.</a:t>
            </a:r>
            <a:endParaRPr lang="en-GB" sz="2000" dirty="0">
              <a:solidFill>
                <a:srgbClr val="00449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53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14670" y="1531090"/>
            <a:ext cx="5751527" cy="5146158"/>
          </a:xfrm>
        </p:spPr>
        <p:txBody>
          <a:bodyPr/>
          <a:lstStyle/>
          <a:p>
            <a:pPr lvl="0"/>
            <a:r>
              <a:rPr lang="en-IE" sz="2000" b="1" dirty="0">
                <a:solidFill>
                  <a:srgbClr val="004494"/>
                </a:solidFill>
              </a:rPr>
              <a:t>Rationale and scope:</a:t>
            </a:r>
            <a:r>
              <a:rPr lang="en-IE" sz="2000" dirty="0">
                <a:solidFill>
                  <a:srgbClr val="004494"/>
                </a:solidFill>
              </a:rPr>
              <a:t> </a:t>
            </a:r>
            <a:r>
              <a:rPr lang="en-IE" sz="1800" dirty="0" smtClean="0">
                <a:solidFill>
                  <a:srgbClr val="004494"/>
                </a:solidFill>
              </a:rPr>
              <a:t>move </a:t>
            </a:r>
            <a:r>
              <a:rPr lang="en-IE" sz="1800" dirty="0">
                <a:solidFill>
                  <a:srgbClr val="004494"/>
                </a:solidFill>
              </a:rPr>
              <a:t>from open access to open science with a broadened scope of policy; open science comprises open science practices </a:t>
            </a:r>
            <a:endParaRPr lang="en-GB" sz="1800" dirty="0">
              <a:solidFill>
                <a:srgbClr val="004494"/>
              </a:solidFill>
            </a:endParaRPr>
          </a:p>
          <a:p>
            <a:pPr lvl="0"/>
            <a:r>
              <a:rPr lang="en-GB" sz="2000" b="1" dirty="0">
                <a:solidFill>
                  <a:srgbClr val="004494"/>
                </a:solidFill>
              </a:rPr>
              <a:t>Evaluation:</a:t>
            </a:r>
            <a:r>
              <a:rPr lang="en-GB" sz="2000" dirty="0">
                <a:solidFill>
                  <a:srgbClr val="004494"/>
                </a:solidFill>
              </a:rPr>
              <a:t> </a:t>
            </a:r>
            <a:r>
              <a:rPr lang="en-IE" sz="1800" dirty="0" smtClean="0">
                <a:solidFill>
                  <a:srgbClr val="004494"/>
                </a:solidFill>
              </a:rPr>
              <a:t>open </a:t>
            </a:r>
            <a:r>
              <a:rPr lang="en-IE" sz="1800" dirty="0">
                <a:solidFill>
                  <a:srgbClr val="004494"/>
                </a:solidFill>
              </a:rPr>
              <a:t>science under excellence (not impact); practices beyond mandatory incentivized through evaluation; publications evaluated on basis of qualitative assessment provided (not Journal Impact Factor)</a:t>
            </a:r>
            <a:endParaRPr lang="en-GB" sz="1800" dirty="0">
              <a:solidFill>
                <a:srgbClr val="004494"/>
              </a:solidFill>
            </a:endParaRPr>
          </a:p>
          <a:p>
            <a:pPr lvl="0"/>
            <a:r>
              <a:rPr lang="en-IE" sz="2000" b="1" dirty="0">
                <a:solidFill>
                  <a:srgbClr val="004494"/>
                </a:solidFill>
              </a:rPr>
              <a:t>Intellectual Property Rights: </a:t>
            </a:r>
            <a:r>
              <a:rPr lang="en-IE" sz="1800" dirty="0" smtClean="0">
                <a:solidFill>
                  <a:srgbClr val="004494"/>
                </a:solidFill>
              </a:rPr>
              <a:t>requirement </a:t>
            </a:r>
            <a:r>
              <a:rPr lang="en-IE" sz="1800" dirty="0">
                <a:solidFill>
                  <a:srgbClr val="004494"/>
                </a:solidFill>
              </a:rPr>
              <a:t>to maintain enough rights to meet open access requirements to publications</a:t>
            </a:r>
          </a:p>
          <a:p>
            <a:pPr lvl="0"/>
            <a:r>
              <a:rPr lang="en-IE" sz="2000" b="1" dirty="0">
                <a:solidFill>
                  <a:srgbClr val="004494"/>
                </a:solidFill>
              </a:rPr>
              <a:t>Publications: </a:t>
            </a:r>
            <a:r>
              <a:rPr lang="en-IE" sz="1800" dirty="0">
                <a:solidFill>
                  <a:srgbClr val="004494"/>
                </a:solidFill>
              </a:rPr>
              <a:t>Immediate open access (=no embargo); only publication fees in full open access venues are reimbursable (=no </a:t>
            </a:r>
            <a:r>
              <a:rPr lang="en-IE" sz="1800" dirty="0" smtClean="0">
                <a:solidFill>
                  <a:srgbClr val="004494"/>
                </a:solidFill>
              </a:rPr>
              <a:t>hybrids)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66197" y="1137684"/>
            <a:ext cx="5795431" cy="5539564"/>
          </a:xfrm>
        </p:spPr>
        <p:txBody>
          <a:bodyPr/>
          <a:lstStyle/>
          <a:p>
            <a:pPr lvl="0"/>
            <a:r>
              <a:rPr lang="en-GB" sz="2000" b="1" dirty="0">
                <a:solidFill>
                  <a:srgbClr val="004494"/>
                </a:solidFill>
              </a:rPr>
              <a:t>Research </a:t>
            </a:r>
            <a:r>
              <a:rPr lang="en-GB" sz="2000" b="1" dirty="0" smtClean="0">
                <a:solidFill>
                  <a:srgbClr val="004494"/>
                </a:solidFill>
              </a:rPr>
              <a:t>data</a:t>
            </a:r>
            <a:r>
              <a:rPr lang="en-GB" sz="2000" b="1" dirty="0">
                <a:solidFill>
                  <a:srgbClr val="004494"/>
                </a:solidFill>
              </a:rPr>
              <a:t>: </a:t>
            </a:r>
            <a:r>
              <a:rPr lang="en-IE" sz="1800" dirty="0" smtClean="0">
                <a:solidFill>
                  <a:srgbClr val="004494"/>
                </a:solidFill>
              </a:rPr>
              <a:t>research </a:t>
            </a:r>
            <a:r>
              <a:rPr lang="en-IE" sz="1800" dirty="0">
                <a:solidFill>
                  <a:srgbClr val="004494"/>
                </a:solidFill>
              </a:rPr>
              <a:t>data management (including data management plans) mandatory for all projects generating </a:t>
            </a:r>
            <a:r>
              <a:rPr lang="en-IE" sz="1800" dirty="0" smtClean="0">
                <a:solidFill>
                  <a:srgbClr val="004494"/>
                </a:solidFill>
              </a:rPr>
              <a:t>and/or reusing data; </a:t>
            </a:r>
            <a:r>
              <a:rPr lang="en-IE" sz="1800" dirty="0">
                <a:solidFill>
                  <a:srgbClr val="004494"/>
                </a:solidFill>
              </a:rPr>
              <a:t>open access ‘as open as possible as closed as necessary’</a:t>
            </a:r>
          </a:p>
          <a:p>
            <a:r>
              <a:rPr lang="en-GB" sz="2000" b="1" dirty="0">
                <a:solidFill>
                  <a:srgbClr val="004494"/>
                </a:solidFill>
              </a:rPr>
              <a:t>Qualified open access to research outputs: </a:t>
            </a:r>
            <a:r>
              <a:rPr lang="en-IE" sz="1800" dirty="0">
                <a:solidFill>
                  <a:srgbClr val="004494"/>
                </a:solidFill>
              </a:rPr>
              <a:t>specific licenses and technical standards for digital objects to enable FAIR; trusted repositories</a:t>
            </a:r>
          </a:p>
          <a:p>
            <a:pPr lvl="0"/>
            <a:r>
              <a:rPr lang="en-IE" sz="2000" b="1" dirty="0">
                <a:solidFill>
                  <a:srgbClr val="004494"/>
                </a:solidFill>
              </a:rPr>
              <a:t>Reproducibility of research: </a:t>
            </a:r>
            <a:r>
              <a:rPr lang="en-IE" sz="1800" dirty="0">
                <a:solidFill>
                  <a:srgbClr val="004494"/>
                </a:solidFill>
              </a:rPr>
              <a:t>information for validation of publications and for validation and reuse of data required; access for validation of publications must be provided (while legitimate interests safeguarded)</a:t>
            </a:r>
            <a:endParaRPr lang="en-GB" sz="1800" dirty="0">
              <a:solidFill>
                <a:srgbClr val="004494"/>
              </a:solidFill>
            </a:endParaRPr>
          </a:p>
          <a:p>
            <a:r>
              <a:rPr lang="en-IE" sz="2000" b="1" dirty="0">
                <a:solidFill>
                  <a:srgbClr val="004494"/>
                </a:solidFill>
              </a:rPr>
              <a:t>Open science and public emergencies: </a:t>
            </a:r>
            <a:r>
              <a:rPr lang="fr-BE" sz="1800" dirty="0">
                <a:solidFill>
                  <a:srgbClr val="004494"/>
                </a:solidFill>
              </a:rPr>
              <a:t>i</a:t>
            </a:r>
            <a:r>
              <a:rPr lang="en-IE" sz="1800" dirty="0" err="1">
                <a:solidFill>
                  <a:srgbClr val="004494"/>
                </a:solidFill>
              </a:rPr>
              <a:t>mmediate</a:t>
            </a:r>
            <a:r>
              <a:rPr lang="en-IE" sz="1800" dirty="0">
                <a:solidFill>
                  <a:srgbClr val="004494"/>
                </a:solidFill>
              </a:rPr>
              <a:t> open access to all research outputs </a:t>
            </a:r>
            <a:r>
              <a:rPr lang="en-GB" sz="1800" dirty="0">
                <a:solidFill>
                  <a:srgbClr val="004494"/>
                </a:solidFill>
              </a:rPr>
              <a:t>(non-exclusive licenses under fair and reasonable conditions to the relevant legal </a:t>
            </a:r>
            <a:r>
              <a:rPr lang="en-GB" sz="1800" dirty="0" smtClean="0">
                <a:solidFill>
                  <a:srgbClr val="004494"/>
                </a:solidFill>
              </a:rPr>
              <a:t>                        entities if </a:t>
            </a:r>
            <a:r>
              <a:rPr lang="en-GB" sz="1800" dirty="0">
                <a:solidFill>
                  <a:srgbClr val="004494"/>
                </a:solidFill>
              </a:rPr>
              <a:t>open access not possible)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3886" y="139587"/>
            <a:ext cx="10515600" cy="782357"/>
          </a:xfrm>
        </p:spPr>
        <p:txBody>
          <a:bodyPr/>
          <a:lstStyle/>
          <a:p>
            <a:r>
              <a:rPr lang="fr-BE" dirty="0" smtClean="0"/>
              <a:t>Main </a:t>
            </a:r>
            <a:r>
              <a:rPr lang="fr-BE" dirty="0" err="1" smtClean="0"/>
              <a:t>novelties</a:t>
            </a:r>
            <a:r>
              <a:rPr lang="fr-BE" dirty="0" smtClean="0"/>
              <a:t> in Horizon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28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0" y="903514"/>
          <a:ext cx="11988721" cy="6117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7310" y="282191"/>
            <a:ext cx="10983686" cy="1058743"/>
          </a:xfrm>
        </p:spPr>
        <p:txBody>
          <a:bodyPr/>
          <a:lstStyle/>
          <a:p>
            <a:r>
              <a:rPr lang="fr-BE" dirty="0" smtClean="0"/>
              <a:t>Open Science </a:t>
            </a:r>
            <a:r>
              <a:rPr lang="en-IE" dirty="0" smtClean="0"/>
              <a:t>throughout project lifetime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3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800" dirty="0"/>
              <a:t>Evaluating open science in Horizon Europe proposals </a:t>
            </a:r>
            <a:r>
              <a:rPr lang="en-GB" sz="4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4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510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823657"/>
              </p:ext>
            </p:extLst>
          </p:nvPr>
        </p:nvGraphicFramePr>
        <p:xfrm>
          <a:off x="550507" y="931412"/>
          <a:ext cx="11196734" cy="518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2910">
                  <a:extLst>
                    <a:ext uri="{9D8B030D-6E8A-4147-A177-3AD203B41FA5}">
                      <a16:colId xmlns:a16="http://schemas.microsoft.com/office/drawing/2014/main" val="534319979"/>
                    </a:ext>
                  </a:extLst>
                </a:gridCol>
                <a:gridCol w="3904560">
                  <a:extLst>
                    <a:ext uri="{9D8B030D-6E8A-4147-A177-3AD203B41FA5}">
                      <a16:colId xmlns:a16="http://schemas.microsoft.com/office/drawing/2014/main" val="4111072563"/>
                    </a:ext>
                  </a:extLst>
                </a:gridCol>
                <a:gridCol w="4829264">
                  <a:extLst>
                    <a:ext uri="{9D8B030D-6E8A-4147-A177-3AD203B41FA5}">
                      <a16:colId xmlns:a16="http://schemas.microsoft.com/office/drawing/2014/main" val="1665737686"/>
                    </a:ext>
                  </a:extLst>
                </a:gridCol>
              </a:tblGrid>
              <a:tr h="326188"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What?</a:t>
                      </a:r>
                      <a:endParaRPr lang="en-GB" sz="1600" dirty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How?</a:t>
                      </a:r>
                      <a:endParaRPr lang="en-GB" sz="1600" dirty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Mandatory in all calls</a:t>
                      </a:r>
                      <a:r>
                        <a:rPr lang="fr-BE" sz="1600" baseline="0" dirty="0" smtClean="0">
                          <a:solidFill>
                            <a:srgbClr val="004494"/>
                          </a:solidFill>
                        </a:rPr>
                        <a:t>/</a:t>
                      </a:r>
                      <a:r>
                        <a:rPr lang="fr-BE" sz="1600" baseline="0" dirty="0" err="1" smtClean="0">
                          <a:solidFill>
                            <a:srgbClr val="004494"/>
                          </a:solidFill>
                        </a:rPr>
                        <a:t>recommended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636768"/>
                  </a:ext>
                </a:extLst>
              </a:tr>
              <a:tr h="563415"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rgbClr val="004494"/>
                          </a:solidFill>
                        </a:rPr>
                        <a:t>Early and open sharing of research</a:t>
                      </a:r>
                      <a:endParaRPr lang="en-GB" sz="1600" b="1" dirty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Preregistration, registered reports, </a:t>
                      </a:r>
                      <a:r>
                        <a:rPr lang="fr-BE" sz="1600" dirty="0" err="1" smtClean="0">
                          <a:solidFill>
                            <a:srgbClr val="004494"/>
                          </a:solidFill>
                        </a:rPr>
                        <a:t>preprints</a:t>
                      </a:r>
                      <a:r>
                        <a:rPr lang="fr-BE" sz="1600" baseline="0" dirty="0" smtClean="0">
                          <a:solidFill>
                            <a:srgbClr val="004494"/>
                          </a:solidFill>
                        </a:rPr>
                        <a:t> etc.</a:t>
                      </a:r>
                      <a:endParaRPr lang="en-GB" sz="1600" dirty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0" dirty="0" err="1" smtClean="0">
                          <a:solidFill>
                            <a:srgbClr val="004494"/>
                          </a:solidFill>
                        </a:rPr>
                        <a:t>Recommended</a:t>
                      </a:r>
                      <a:endParaRPr lang="en-GB" sz="1600" b="0" dirty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89959"/>
                  </a:ext>
                </a:extLst>
              </a:tr>
              <a:tr h="881806"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rgbClr val="004494"/>
                          </a:solidFill>
                        </a:rPr>
                        <a:t>Research output management</a:t>
                      </a:r>
                      <a:endParaRPr lang="en-GB" sz="1600" b="1" dirty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Manage </a:t>
                      </a:r>
                      <a:r>
                        <a:rPr lang="fr-BE" sz="1600" dirty="0" err="1" smtClean="0">
                          <a:solidFill>
                            <a:srgbClr val="004494"/>
                          </a:solidFill>
                        </a:rPr>
                        <a:t>responsibly</a:t>
                      </a:r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 in line </a:t>
                      </a:r>
                      <a:r>
                        <a:rPr lang="fr-BE" sz="1600" dirty="0" err="1" smtClean="0">
                          <a:solidFill>
                            <a:srgbClr val="004494"/>
                          </a:solidFill>
                        </a:rPr>
                        <a:t>with</a:t>
                      </a:r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 FAIR (</a:t>
                      </a:r>
                      <a:r>
                        <a:rPr lang="fr-BE" sz="1600" dirty="0" err="1" smtClean="0">
                          <a:solidFill>
                            <a:srgbClr val="004494"/>
                          </a:solidFill>
                        </a:rPr>
                        <a:t>including</a:t>
                      </a:r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 a management plan</a:t>
                      </a:r>
                      <a:r>
                        <a:rPr lang="fr-BE" sz="1600" baseline="0" dirty="0" smtClean="0">
                          <a:solidFill>
                            <a:srgbClr val="004494"/>
                          </a:solidFill>
                        </a:rPr>
                        <a:t>)</a:t>
                      </a:r>
                      <a:endParaRPr lang="en-GB" sz="1600" dirty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Mandatory </a:t>
                      </a:r>
                      <a:r>
                        <a:rPr lang="fr-BE" sz="1600" b="0" dirty="0" smtClean="0">
                          <a:solidFill>
                            <a:srgbClr val="024EA2"/>
                          </a:solidFill>
                        </a:rPr>
                        <a:t>for </a:t>
                      </a:r>
                      <a:r>
                        <a:rPr lang="fr-BE" sz="1600" b="0" dirty="0" err="1" smtClean="0">
                          <a:solidFill>
                            <a:srgbClr val="024EA2"/>
                          </a:solidFill>
                        </a:rPr>
                        <a:t>research</a:t>
                      </a:r>
                      <a:r>
                        <a:rPr lang="fr-BE" sz="1600" b="0" dirty="0" smtClean="0">
                          <a:solidFill>
                            <a:srgbClr val="024EA2"/>
                          </a:solidFill>
                        </a:rPr>
                        <a:t> data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0" dirty="0" err="1" smtClean="0">
                          <a:solidFill>
                            <a:srgbClr val="024EA2"/>
                          </a:solidFill>
                        </a:rPr>
                        <a:t>Recommended</a:t>
                      </a:r>
                      <a:r>
                        <a:rPr lang="fr-BE" sz="1600" b="0" dirty="0" smtClean="0">
                          <a:solidFill>
                            <a:srgbClr val="024EA2"/>
                          </a:solidFill>
                        </a:rPr>
                        <a:t> for </a:t>
                      </a:r>
                      <a:r>
                        <a:rPr lang="fr-BE" sz="1600" b="0" dirty="0" err="1" smtClean="0">
                          <a:solidFill>
                            <a:srgbClr val="024EA2"/>
                          </a:solidFill>
                        </a:rPr>
                        <a:t>research</a:t>
                      </a:r>
                      <a:r>
                        <a:rPr lang="fr-BE" sz="1600" b="0" baseline="0" dirty="0" smtClean="0">
                          <a:solidFill>
                            <a:srgbClr val="024EA2"/>
                          </a:solidFill>
                        </a:rPr>
                        <a:t> outputs </a:t>
                      </a:r>
                      <a:r>
                        <a:rPr lang="fr-BE" sz="1600" b="0" baseline="0" dirty="0" err="1" smtClean="0">
                          <a:solidFill>
                            <a:srgbClr val="024EA2"/>
                          </a:solidFill>
                        </a:rPr>
                        <a:t>other</a:t>
                      </a:r>
                      <a:r>
                        <a:rPr lang="fr-BE" sz="1600" b="0" baseline="0" dirty="0" smtClean="0">
                          <a:solidFill>
                            <a:srgbClr val="024EA2"/>
                          </a:solidFill>
                        </a:rPr>
                        <a:t> </a:t>
                      </a:r>
                      <a:r>
                        <a:rPr lang="fr-BE" sz="1600" b="0" baseline="0" dirty="0" err="1" smtClean="0">
                          <a:solidFill>
                            <a:srgbClr val="024EA2"/>
                          </a:solidFill>
                        </a:rPr>
                        <a:t>than</a:t>
                      </a:r>
                      <a:r>
                        <a:rPr lang="fr-BE" sz="1600" b="0" baseline="0" dirty="0" smtClean="0">
                          <a:solidFill>
                            <a:srgbClr val="024EA2"/>
                          </a:solidFill>
                        </a:rPr>
                        <a:t> publications and </a:t>
                      </a:r>
                      <a:r>
                        <a:rPr lang="fr-BE" sz="1600" b="0" baseline="0" dirty="0" err="1" smtClean="0">
                          <a:solidFill>
                            <a:srgbClr val="024EA2"/>
                          </a:solidFill>
                        </a:rPr>
                        <a:t>research</a:t>
                      </a:r>
                      <a:r>
                        <a:rPr lang="fr-BE" sz="1600" b="0" baseline="0" dirty="0" smtClean="0">
                          <a:solidFill>
                            <a:srgbClr val="024EA2"/>
                          </a:solidFill>
                        </a:rPr>
                        <a:t> data</a:t>
                      </a:r>
                      <a:endParaRPr lang="en-GB" sz="1600" b="0" dirty="0">
                        <a:solidFill>
                          <a:srgbClr val="024EA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78895"/>
                  </a:ext>
                </a:extLst>
              </a:tr>
              <a:tr h="800643"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rgbClr val="004494"/>
                          </a:solidFill>
                        </a:rPr>
                        <a:t>Measures to</a:t>
                      </a:r>
                      <a:r>
                        <a:rPr lang="fr-BE" sz="1600" b="1" baseline="0" dirty="0" smtClean="0">
                          <a:solidFill>
                            <a:srgbClr val="004494"/>
                          </a:solidFill>
                        </a:rPr>
                        <a:t> ensure reproduciblity of research outputs</a:t>
                      </a:r>
                      <a:endParaRPr lang="en-GB" sz="1600" b="1" dirty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Information on outputs/</a:t>
                      </a:r>
                      <a:r>
                        <a:rPr lang="fr-BE" sz="1600" dirty="0" err="1" smtClean="0">
                          <a:solidFill>
                            <a:srgbClr val="004494"/>
                          </a:solidFill>
                        </a:rPr>
                        <a:t>tools</a:t>
                      </a:r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/instruments</a:t>
                      </a:r>
                      <a:r>
                        <a:rPr lang="fr-BE" sz="1600" baseline="0" dirty="0" smtClean="0">
                          <a:solidFill>
                            <a:srgbClr val="004494"/>
                          </a:solidFill>
                        </a:rPr>
                        <a:t> &amp;</a:t>
                      </a:r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 </a:t>
                      </a:r>
                      <a:r>
                        <a:rPr lang="fr-BE" sz="1600" dirty="0" err="1" smtClean="0">
                          <a:solidFill>
                            <a:srgbClr val="004494"/>
                          </a:solidFill>
                        </a:rPr>
                        <a:t>access</a:t>
                      </a:r>
                      <a:r>
                        <a:rPr lang="fr-BE" sz="1600" baseline="0" dirty="0" smtClean="0">
                          <a:solidFill>
                            <a:srgbClr val="004494"/>
                          </a:solidFill>
                        </a:rPr>
                        <a:t> to data/results</a:t>
                      </a:r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 for validation</a:t>
                      </a:r>
                      <a:r>
                        <a:rPr lang="fr-BE" sz="1600" baseline="0" dirty="0" smtClean="0">
                          <a:solidFill>
                            <a:srgbClr val="004494"/>
                          </a:solidFill>
                        </a:rPr>
                        <a:t> of publications</a:t>
                      </a:r>
                      <a:endParaRPr lang="en-GB" sz="1600" strike="sngStrike" dirty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Mandatory</a:t>
                      </a:r>
                      <a:endParaRPr lang="en-GB" sz="16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04163"/>
                  </a:ext>
                </a:extLst>
              </a:tr>
              <a:tr h="1112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dirty="0" smtClean="0">
                          <a:solidFill>
                            <a:srgbClr val="004494"/>
                          </a:solidFill>
                        </a:rPr>
                        <a:t>Open access to research outputs through deposition in trusted repositories</a:t>
                      </a:r>
                      <a:endParaRPr lang="en-GB" sz="1600" b="1" dirty="0" smtClean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Open access to publications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Open</a:t>
                      </a:r>
                      <a:r>
                        <a:rPr lang="fr-BE" sz="1600" baseline="0" dirty="0" smtClean="0">
                          <a:solidFill>
                            <a:srgbClr val="004494"/>
                          </a:solidFill>
                        </a:rPr>
                        <a:t> access to </a:t>
                      </a:r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data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Open</a:t>
                      </a:r>
                      <a:r>
                        <a:rPr lang="fr-BE" sz="1600" baseline="0" dirty="0" smtClean="0">
                          <a:solidFill>
                            <a:srgbClr val="004494"/>
                          </a:solidFill>
                        </a:rPr>
                        <a:t> access to </a:t>
                      </a:r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software, models, algorithms, workflows etc. </a:t>
                      </a:r>
                      <a:endParaRPr lang="en-GB" sz="1600" dirty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Mandatory</a:t>
                      </a:r>
                      <a:r>
                        <a:rPr lang="fr-BE" sz="1600" b="0" dirty="0" smtClean="0">
                          <a:solidFill>
                            <a:srgbClr val="004494"/>
                          </a:solidFill>
                        </a:rPr>
                        <a:t> for</a:t>
                      </a:r>
                      <a:r>
                        <a:rPr lang="fr-BE" sz="1600" b="0" baseline="0" dirty="0" smtClean="0">
                          <a:solidFill>
                            <a:srgbClr val="004494"/>
                          </a:solidFill>
                        </a:rPr>
                        <a:t> peer-reviewed publications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Mandatory</a:t>
                      </a:r>
                      <a:r>
                        <a:rPr lang="fr-BE" sz="1600" b="0" baseline="0" dirty="0" smtClean="0">
                          <a:solidFill>
                            <a:srgbClr val="004494"/>
                          </a:solidFill>
                        </a:rPr>
                        <a:t> for research data</a:t>
                      </a:r>
                      <a:r>
                        <a:rPr lang="fr-BE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but </a:t>
                      </a:r>
                      <a:r>
                        <a:rPr lang="fr-BE" sz="1600" b="0" baseline="0" dirty="0" smtClean="0">
                          <a:solidFill>
                            <a:srgbClr val="004494"/>
                          </a:solidFill>
                        </a:rPr>
                        <a:t>with exceptions (‘as open as possible…’)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0" kern="1200" dirty="0" smtClean="0">
                          <a:solidFill>
                            <a:srgbClr val="004494"/>
                          </a:solidFill>
                          <a:latin typeface="+mn-lt"/>
                          <a:ea typeface="+mn-ea"/>
                          <a:cs typeface="+mn-cs"/>
                        </a:rPr>
                        <a:t>Recommended for other research outputs</a:t>
                      </a:r>
                      <a:endParaRPr lang="en-GB" sz="1600" b="0" kern="1200" dirty="0">
                        <a:solidFill>
                          <a:srgbClr val="004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307855"/>
                  </a:ext>
                </a:extLst>
              </a:tr>
              <a:tr h="563415">
                <a:tc>
                  <a:txBody>
                    <a:bodyPr/>
                    <a:lstStyle/>
                    <a:p>
                      <a:r>
                        <a:rPr lang="fr-BE" sz="1600" b="1" dirty="0" smtClean="0">
                          <a:solidFill>
                            <a:srgbClr val="004494"/>
                          </a:solidFill>
                        </a:rPr>
                        <a:t>Participation</a:t>
                      </a:r>
                      <a:r>
                        <a:rPr lang="fr-BE" sz="1600" b="1" baseline="0" dirty="0" smtClean="0">
                          <a:solidFill>
                            <a:srgbClr val="004494"/>
                          </a:solidFill>
                        </a:rPr>
                        <a:t> in open peer-review</a:t>
                      </a:r>
                      <a:endParaRPr lang="en-GB" sz="1600" b="1" dirty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>
                          <a:solidFill>
                            <a:srgbClr val="004494"/>
                          </a:solidFill>
                        </a:rPr>
                        <a:t>Publishing in open</a:t>
                      </a:r>
                      <a:r>
                        <a:rPr lang="fr-BE" sz="1600" baseline="0" dirty="0" smtClean="0">
                          <a:solidFill>
                            <a:srgbClr val="004494"/>
                          </a:solidFill>
                        </a:rPr>
                        <a:t> peer-reviewed journals or </a:t>
                      </a:r>
                      <a:r>
                        <a:rPr lang="fr-BE" sz="1600" baseline="0" dirty="0" err="1" smtClean="0">
                          <a:solidFill>
                            <a:srgbClr val="004494"/>
                          </a:solidFill>
                        </a:rPr>
                        <a:t>platforms</a:t>
                      </a:r>
                      <a:r>
                        <a:rPr lang="fr-BE" sz="1600" baseline="0" dirty="0" smtClean="0">
                          <a:solidFill>
                            <a:srgbClr val="004494"/>
                          </a:solidFill>
                        </a:rPr>
                        <a:t> </a:t>
                      </a:r>
                      <a:endParaRPr lang="en-GB" sz="1600" dirty="0">
                        <a:solidFill>
                          <a:srgbClr val="00449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0" kern="1200" dirty="0" smtClean="0">
                          <a:solidFill>
                            <a:srgbClr val="004494"/>
                          </a:solidFill>
                          <a:latin typeface="+mn-lt"/>
                          <a:ea typeface="+mn-ea"/>
                          <a:cs typeface="+mn-cs"/>
                        </a:rPr>
                        <a:t>Recommended</a:t>
                      </a:r>
                      <a:endParaRPr lang="en-GB" sz="1600" b="0" kern="1200" dirty="0">
                        <a:solidFill>
                          <a:srgbClr val="00449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27106"/>
                  </a:ext>
                </a:extLst>
              </a:tr>
              <a:tr h="800643">
                <a:tc>
                  <a:txBody>
                    <a:bodyPr/>
                    <a:lstStyle/>
                    <a:p>
                      <a:r>
                        <a:rPr lang="fr-BE" sz="1600" b="1" dirty="0" err="1" smtClean="0">
                          <a:solidFill>
                            <a:srgbClr val="034EA2"/>
                          </a:solidFill>
                        </a:rPr>
                        <a:t>Involving</a:t>
                      </a:r>
                      <a:r>
                        <a:rPr lang="fr-BE" sz="1600" b="1" dirty="0" smtClean="0">
                          <a:solidFill>
                            <a:srgbClr val="034EA2"/>
                          </a:solidFill>
                        </a:rPr>
                        <a:t> all relevant </a:t>
                      </a:r>
                      <a:r>
                        <a:rPr lang="fr-BE" sz="1600" b="1" dirty="0" err="1" smtClean="0">
                          <a:solidFill>
                            <a:srgbClr val="034EA2"/>
                          </a:solidFill>
                        </a:rPr>
                        <a:t>knowledge</a:t>
                      </a:r>
                      <a:r>
                        <a:rPr lang="fr-BE" sz="1600" b="1" baseline="0" dirty="0" smtClean="0">
                          <a:solidFill>
                            <a:srgbClr val="034EA2"/>
                          </a:solidFill>
                        </a:rPr>
                        <a:t> </a:t>
                      </a:r>
                      <a:r>
                        <a:rPr lang="fr-BE" sz="1600" b="1" baseline="0" dirty="0" err="1" smtClean="0">
                          <a:solidFill>
                            <a:srgbClr val="034EA2"/>
                          </a:solidFill>
                        </a:rPr>
                        <a:t>actors</a:t>
                      </a:r>
                      <a:endParaRPr lang="en-GB" sz="1600" b="1" dirty="0">
                        <a:solidFill>
                          <a:srgbClr val="034EA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smtClean="0">
                          <a:solidFill>
                            <a:srgbClr val="034EA2"/>
                          </a:solidFill>
                        </a:rPr>
                        <a:t>Involvement</a:t>
                      </a:r>
                      <a:r>
                        <a:rPr lang="fr-BE" sz="1600" baseline="0" smtClean="0">
                          <a:solidFill>
                            <a:srgbClr val="034EA2"/>
                          </a:solidFill>
                        </a:rPr>
                        <a:t> of citizens, civil society and end-users in co-creation of content (e.g. crowd-sourcing, etc.)</a:t>
                      </a:r>
                      <a:endParaRPr lang="en-GB" sz="1600" dirty="0">
                        <a:solidFill>
                          <a:srgbClr val="034EA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b="0" kern="1200" dirty="0" err="1" smtClean="0">
                          <a:solidFill>
                            <a:srgbClr val="034EA2"/>
                          </a:solidFill>
                          <a:latin typeface="+mn-lt"/>
                          <a:ea typeface="+mn-ea"/>
                          <a:cs typeface="+mn-cs"/>
                        </a:rPr>
                        <a:t>Recommended</a:t>
                      </a:r>
                      <a:endParaRPr lang="en-GB" sz="1600" b="1" kern="1200" dirty="0">
                        <a:solidFill>
                          <a:srgbClr val="034EA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89333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1074" y="84566"/>
            <a:ext cx="10515600" cy="782357"/>
          </a:xfrm>
        </p:spPr>
        <p:txBody>
          <a:bodyPr/>
          <a:lstStyle/>
          <a:p>
            <a:r>
              <a:rPr lang="fr-BE" dirty="0" smtClean="0"/>
              <a:t>Open Science practices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6969" y="6160490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/>
              <a:t>Non-exhaustive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/>
              <a:t>Mandatory in all calls: Model Grant Agreement or call requirement; all the rest recommended</a:t>
            </a:r>
          </a:p>
        </p:txBody>
      </p:sp>
    </p:spTree>
    <p:extLst>
      <p:ext uri="{BB962C8B-B14F-4D97-AF65-F5344CB8AC3E}">
        <p14:creationId xmlns:p14="http://schemas.microsoft.com/office/powerpoint/2010/main" val="36299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54568c4-943d-4844-8e5f-787791c788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dd45522-ac8a-4aa4-a1c9-07b8d4ca5a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b3aee02-91ef-4adf-942e-4fd810b21e2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b3aee02-91ef-4adf-942e-4fd810b21e2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b3aee02-91ef-4adf-942e-4fd810b21e2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007aac3-65b8-4e2d-994a-44d2bc7e38f7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1087</TotalTime>
  <Words>1993</Words>
  <Application>Microsoft Office PowerPoint</Application>
  <PresentationFormat>Widescreen</PresentationFormat>
  <Paragraphs>199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Palatino Linotype</vt:lpstr>
      <vt:lpstr>Times New Roman</vt:lpstr>
      <vt:lpstr>Wingdings</vt:lpstr>
      <vt:lpstr>Office Theme</vt:lpstr>
      <vt:lpstr>Open Science in Horizon Europe</vt:lpstr>
      <vt:lpstr>Why do we need Open Science?</vt:lpstr>
      <vt:lpstr>Towards a new modus operandi for Science</vt:lpstr>
      <vt:lpstr>Open Science in Horizon Europe</vt:lpstr>
      <vt:lpstr>Horizon 2020 &amp; Horizon Europe</vt:lpstr>
      <vt:lpstr>Main novelties in Horizon Europe</vt:lpstr>
      <vt:lpstr>Open Science throughout project lifetime </vt:lpstr>
      <vt:lpstr>Evaluating open science in Horizon Europe proposals  </vt:lpstr>
      <vt:lpstr>Open Science practices</vt:lpstr>
      <vt:lpstr>Evaluation of proposals and Open Science </vt:lpstr>
      <vt:lpstr>NB on evaluation !</vt:lpstr>
      <vt:lpstr>Model Grant Agreement requirements </vt:lpstr>
      <vt:lpstr>1. Open access to publications (1/2) </vt:lpstr>
      <vt:lpstr>Open access to publications (2/2) </vt:lpstr>
      <vt:lpstr>Open Research Europe (ORE) the open access publishing platform of the European Commission</vt:lpstr>
      <vt:lpstr>PowerPoint Presentation</vt:lpstr>
      <vt:lpstr>2. Research data management (1/2)</vt:lpstr>
      <vt:lpstr>Research data management (2/2)</vt:lpstr>
      <vt:lpstr>Trusted repositories under Horizon Europe</vt:lpstr>
      <vt:lpstr>3. Additional Open Science practices (1/2) </vt:lpstr>
      <vt:lpstr>Additional Open Science practices (2/2) </vt:lpstr>
      <vt:lpstr>PowerPoint Presentation</vt:lpstr>
      <vt:lpstr>Open Science in Horizon Europe explained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Science in Horizon Europe</dc:title>
  <dc:creator>LOPEZ DE SAN ROMAN Alea (RTD)</dc:creator>
  <cp:lastModifiedBy>LOPEZ DE SAN ROMAN Alea (RTD)</cp:lastModifiedBy>
  <cp:revision>94</cp:revision>
  <cp:lastPrinted>2021-09-20T10:26:14Z</cp:lastPrinted>
  <dcterms:created xsi:type="dcterms:W3CDTF">2021-06-13T12:35:28Z</dcterms:created>
  <dcterms:modified xsi:type="dcterms:W3CDTF">2021-11-18T08:05:16Z</dcterms:modified>
</cp:coreProperties>
</file>