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68" r:id="rId2"/>
    <p:sldId id="420" r:id="rId3"/>
    <p:sldId id="445" r:id="rId4"/>
    <p:sldId id="332" r:id="rId5"/>
    <p:sldId id="399" r:id="rId6"/>
    <p:sldId id="454" r:id="rId7"/>
    <p:sldId id="455" r:id="rId8"/>
    <p:sldId id="456" r:id="rId9"/>
    <p:sldId id="457" r:id="rId10"/>
    <p:sldId id="458" r:id="rId11"/>
    <p:sldId id="459" r:id="rId12"/>
    <p:sldId id="300" r:id="rId13"/>
    <p:sldId id="446" r:id="rId14"/>
    <p:sldId id="453" r:id="rId15"/>
    <p:sldId id="452" r:id="rId16"/>
    <p:sldId id="450" r:id="rId17"/>
    <p:sldId id="451" r:id="rId18"/>
    <p:sldId id="448" r:id="rId19"/>
    <p:sldId id="447" r:id="rId20"/>
    <p:sldId id="338" r:id="rId21"/>
    <p:sldId id="284" r:id="rId22"/>
  </p:sldIdLst>
  <p:sldSz cx="12192000" cy="6858000"/>
  <p:notesSz cx="9872663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94"/>
    <a:srgbClr val="024B9C"/>
    <a:srgbClr val="0356B1"/>
    <a:srgbClr val="024EA2"/>
    <a:srgbClr val="035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921" autoAdjust="0"/>
  </p:normalViewPr>
  <p:slideViewPr>
    <p:cSldViewPr snapToGrid="0">
      <p:cViewPr varScale="1">
        <p:scale>
          <a:sx n="72" d="100"/>
          <a:sy n="72" d="100"/>
        </p:scale>
        <p:origin x="984" y="62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2224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2224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224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31/01/2023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267" y="3271381"/>
            <a:ext cx="789813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325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202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354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634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858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239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60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380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C9D10-C24C-2D4D-8062-349F5143C3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51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804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11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-research-europe.ec.europa.eu/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open-research-europe.ec.europa.eu/about" TargetMode="External"/><Relationship Id="rId7" Type="http://schemas.openxmlformats.org/officeDocument/2006/relationships/hyperlink" Target="https://twitter.com/OpenResearch_EU" TargetMode="External"/><Relationship Id="rId2" Type="http://schemas.openxmlformats.org/officeDocument/2006/relationships/hyperlink" Target="https://open-research-europe.ec.europa.eu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youtube.com/playlist?list=PLvpwIjZTs-LgHBZ3t5k_HQGZrmqnYSrIW" TargetMode="External"/><Relationship Id="rId5" Type="http://schemas.openxmlformats.org/officeDocument/2006/relationships/hyperlink" Target="https://op.europa.eu/s/pLFf" TargetMode="External"/><Relationship Id="rId4" Type="http://schemas.openxmlformats.org/officeDocument/2006/relationships/hyperlink" Target="https://open-research-europe.ec.europa.eu/faq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4" Type="http://schemas.openxmlformats.org/officeDocument/2006/relationships/hyperlink" Target="https://open-research-europe.ec.europa.e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63388" y="2377840"/>
            <a:ext cx="10807186" cy="1301025"/>
          </a:xfrm>
        </p:spPr>
        <p:txBody>
          <a:bodyPr>
            <a:noAutofit/>
          </a:bodyPr>
          <a:lstStyle/>
          <a:p>
            <a:r>
              <a:rPr lang="fr-BE" sz="4400" b="1" dirty="0"/>
              <a:t>Open Science in Horizon </a:t>
            </a:r>
            <a:r>
              <a:rPr lang="fr-BE" sz="4400" b="1" dirty="0" smtClean="0"/>
              <a:t>Europe</a:t>
            </a:r>
            <a:endParaRPr lang="en-GB" sz="4400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63388" y="4255951"/>
            <a:ext cx="10065224" cy="142579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fr-BE" sz="2400" dirty="0" smtClean="0"/>
              <a:t>Victoria Tsoukala, PhD</a:t>
            </a:r>
            <a:endParaRPr lang="fr-BE" sz="2400" dirty="0"/>
          </a:p>
          <a:p>
            <a:pPr>
              <a:spcAft>
                <a:spcPts val="0"/>
              </a:spcAft>
            </a:pPr>
            <a:r>
              <a:rPr lang="fr-BE" sz="2400" dirty="0" smtClean="0"/>
              <a:t>Policy </a:t>
            </a:r>
            <a:r>
              <a:rPr lang="fr-BE" sz="2400" dirty="0" err="1"/>
              <a:t>Officer</a:t>
            </a:r>
            <a:r>
              <a:rPr lang="fr-BE" sz="2400" dirty="0" smtClean="0"/>
              <a:t>, Unit ‘Open Science’</a:t>
            </a:r>
            <a:endParaRPr lang="fr-BE" sz="2400" dirty="0"/>
          </a:p>
          <a:p>
            <a:pPr>
              <a:spcAft>
                <a:spcPts val="0"/>
              </a:spcAft>
            </a:pPr>
            <a:r>
              <a:rPr lang="fr-BE" sz="2400" dirty="0"/>
              <a:t>DG R&amp;I, European Commission</a:t>
            </a:r>
            <a:endParaRPr lang="en-GB" sz="2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075260" y="4629816"/>
            <a:ext cx="9116740" cy="2228184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fr-BE" sz="1800" dirty="0"/>
          </a:p>
          <a:p>
            <a:pPr fontAlgn="base">
              <a:spcAft>
                <a:spcPts val="600"/>
              </a:spcAft>
            </a:pPr>
            <a:r>
              <a:rPr lang="en-GB" sz="1800" b="1" dirty="0" smtClean="0"/>
              <a:t>Coordinators’ Day </a:t>
            </a:r>
            <a:endParaRPr lang="en-GB" sz="1800" dirty="0"/>
          </a:p>
          <a:p>
            <a:pPr fontAlgn="base">
              <a:spcAft>
                <a:spcPts val="600"/>
              </a:spcAft>
            </a:pPr>
            <a:r>
              <a:rPr lang="en-US" sz="1800" b="1" dirty="0" smtClean="0"/>
              <a:t>2</a:t>
            </a:r>
            <a:r>
              <a:rPr lang="en-US" sz="1800" b="1" baseline="30000" dirty="0" smtClean="0"/>
              <a:t>nd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Feburary</a:t>
            </a:r>
            <a:r>
              <a:rPr lang="en-US" sz="1800" b="1" dirty="0" smtClean="0"/>
              <a:t> –</a:t>
            </a:r>
            <a:r>
              <a:rPr lang="en-IE" sz="1800" b="1" dirty="0" smtClean="0"/>
              <a:t>Brussels</a:t>
            </a:r>
            <a:endParaRPr lang="en-GB" sz="1800" dirty="0"/>
          </a:p>
          <a:p>
            <a:pPr>
              <a:spcAft>
                <a:spcPts val="600"/>
              </a:spcAft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427533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"/>
          <p:cNvSpPr txBox="1">
            <a:spLocks/>
          </p:cNvSpPr>
          <p:nvPr/>
        </p:nvSpPr>
        <p:spPr>
          <a:xfrm>
            <a:off x="709284" y="1384565"/>
            <a:ext cx="11140452" cy="5562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Clr>
                <a:srgbClr val="FFC000"/>
              </a:buClr>
            </a:pPr>
            <a:r>
              <a:rPr lang="en-US" sz="2000" dirty="0" smtClean="0">
                <a:solidFill>
                  <a:srgbClr val="00B050"/>
                </a:solidFill>
              </a:rPr>
              <a:t>Trusted repositories </a:t>
            </a:r>
            <a:r>
              <a:rPr lang="en-US" sz="2000" dirty="0" smtClean="0">
                <a:solidFill>
                  <a:srgbClr val="004494"/>
                </a:solidFill>
              </a:rPr>
              <a:t>are either </a:t>
            </a:r>
            <a:r>
              <a:rPr lang="en-US" sz="2000" b="1" dirty="0">
                <a:solidFill>
                  <a:srgbClr val="004494"/>
                </a:solidFill>
              </a:rPr>
              <a:t>c</a:t>
            </a:r>
            <a:r>
              <a:rPr lang="en-US" sz="2000" b="1" dirty="0" smtClean="0">
                <a:solidFill>
                  <a:srgbClr val="004494"/>
                </a:solidFill>
              </a:rPr>
              <a:t>ertified repositories</a:t>
            </a:r>
            <a:r>
              <a:rPr lang="en-US" sz="2000" dirty="0" smtClean="0">
                <a:solidFill>
                  <a:srgbClr val="004494"/>
                </a:solidFill>
              </a:rPr>
              <a:t> (e.g. </a:t>
            </a:r>
            <a:r>
              <a:rPr lang="en-US" sz="2000" dirty="0" err="1" smtClean="0">
                <a:solidFill>
                  <a:srgbClr val="004494"/>
                </a:solidFill>
              </a:rPr>
              <a:t>CoreTrustSeal</a:t>
            </a:r>
            <a:r>
              <a:rPr lang="en-US" sz="2000" dirty="0" smtClean="0">
                <a:solidFill>
                  <a:srgbClr val="004494"/>
                </a:solidFill>
              </a:rPr>
              <a:t>, </a:t>
            </a:r>
            <a:r>
              <a:rPr lang="en-US" sz="2000" dirty="0" err="1" smtClean="0">
                <a:solidFill>
                  <a:srgbClr val="004494"/>
                </a:solidFill>
              </a:rPr>
              <a:t>nestor</a:t>
            </a:r>
            <a:r>
              <a:rPr lang="en-US" sz="2000" dirty="0" smtClean="0">
                <a:solidFill>
                  <a:srgbClr val="004494"/>
                </a:solidFill>
              </a:rPr>
              <a:t> Seal DIN31644, ISO16363) and/or </a:t>
            </a:r>
            <a:r>
              <a:rPr lang="en-US" sz="2000" b="1" dirty="0" smtClean="0">
                <a:solidFill>
                  <a:srgbClr val="004494"/>
                </a:solidFill>
              </a:rPr>
              <a:t>disciplinary/domain repositories </a:t>
            </a:r>
            <a:r>
              <a:rPr lang="en-US" sz="2000" dirty="0" smtClean="0">
                <a:solidFill>
                  <a:srgbClr val="004494"/>
                </a:solidFill>
              </a:rPr>
              <a:t>that are commonly used/endorsed by the research communities (e.g. ELIXIR deposition databases).</a:t>
            </a:r>
          </a:p>
          <a:p>
            <a:pPr algn="just">
              <a:lnSpc>
                <a:spcPct val="100000"/>
              </a:lnSpc>
              <a:buClr>
                <a:srgbClr val="FFC000"/>
              </a:buClr>
            </a:pPr>
            <a:r>
              <a:rPr lang="en-US" sz="2000" b="1" dirty="0" smtClean="0">
                <a:solidFill>
                  <a:srgbClr val="004494"/>
                </a:solidFill>
              </a:rPr>
              <a:t>General-purpose repositories </a:t>
            </a:r>
            <a:r>
              <a:rPr lang="en-US" sz="2000" dirty="0" smtClean="0">
                <a:solidFill>
                  <a:srgbClr val="004494"/>
                </a:solidFill>
              </a:rPr>
              <a:t>and </a:t>
            </a:r>
            <a:r>
              <a:rPr lang="en-US" sz="2000" b="1" dirty="0" smtClean="0">
                <a:solidFill>
                  <a:srgbClr val="004494"/>
                </a:solidFill>
              </a:rPr>
              <a:t>institutional repositories </a:t>
            </a:r>
            <a:r>
              <a:rPr lang="en-US" sz="2000" dirty="0" smtClean="0">
                <a:solidFill>
                  <a:srgbClr val="004494"/>
                </a:solidFill>
              </a:rPr>
              <a:t>are, in general, also acceptable.</a:t>
            </a:r>
          </a:p>
          <a:p>
            <a:pPr algn="just">
              <a:lnSpc>
                <a:spcPct val="100000"/>
              </a:lnSpc>
              <a:buClr>
                <a:srgbClr val="FFC000"/>
              </a:buClr>
            </a:pPr>
            <a:r>
              <a:rPr lang="en-US" sz="2000" dirty="0" smtClean="0">
                <a:solidFill>
                  <a:srgbClr val="00B050"/>
                </a:solidFill>
              </a:rPr>
              <a:t>Trusted repositories </a:t>
            </a:r>
            <a:r>
              <a:rPr lang="en-US" sz="2000" dirty="0" smtClean="0">
                <a:solidFill>
                  <a:srgbClr val="004494"/>
                </a:solidFill>
              </a:rPr>
              <a:t>share essential properties:</a:t>
            </a:r>
          </a:p>
          <a:p>
            <a:pPr lvl="1" algn="just">
              <a:lnSpc>
                <a:spcPct val="100000"/>
              </a:lnSpc>
              <a:buClr>
                <a:srgbClr val="FFC000"/>
              </a:buClr>
            </a:pPr>
            <a:r>
              <a:rPr lang="en-US" dirty="0" smtClean="0">
                <a:solidFill>
                  <a:srgbClr val="004494"/>
                </a:solidFill>
              </a:rPr>
              <a:t>Mechanisms to ensure </a:t>
            </a:r>
            <a:r>
              <a:rPr lang="en-US" b="1" dirty="0" smtClean="0">
                <a:solidFill>
                  <a:srgbClr val="004494"/>
                </a:solidFill>
              </a:rPr>
              <a:t>integrity</a:t>
            </a:r>
            <a:r>
              <a:rPr lang="en-US" dirty="0" smtClean="0">
                <a:solidFill>
                  <a:srgbClr val="004494"/>
                </a:solidFill>
              </a:rPr>
              <a:t> and </a:t>
            </a:r>
            <a:r>
              <a:rPr lang="en-US" b="1" dirty="0" smtClean="0">
                <a:solidFill>
                  <a:srgbClr val="004494"/>
                </a:solidFill>
              </a:rPr>
              <a:t>authenticity</a:t>
            </a:r>
            <a:r>
              <a:rPr lang="en-US" dirty="0" smtClean="0">
                <a:solidFill>
                  <a:srgbClr val="004494"/>
                </a:solidFill>
              </a:rPr>
              <a:t> of contents.</a:t>
            </a:r>
          </a:p>
          <a:p>
            <a:pPr lvl="1" algn="just">
              <a:lnSpc>
                <a:spcPct val="100000"/>
              </a:lnSpc>
              <a:buClr>
                <a:srgbClr val="FFC000"/>
              </a:buClr>
            </a:pPr>
            <a:r>
              <a:rPr lang="en-US" dirty="0" smtClean="0">
                <a:solidFill>
                  <a:srgbClr val="004494"/>
                </a:solidFill>
              </a:rPr>
              <a:t>Offer clear </a:t>
            </a:r>
            <a:r>
              <a:rPr lang="en-US" b="1" dirty="0" smtClean="0">
                <a:solidFill>
                  <a:srgbClr val="004494"/>
                </a:solidFill>
              </a:rPr>
              <a:t>information</a:t>
            </a:r>
            <a:r>
              <a:rPr lang="en-US" dirty="0" smtClean="0">
                <a:solidFill>
                  <a:srgbClr val="004494"/>
                </a:solidFill>
              </a:rPr>
              <a:t> about their </a:t>
            </a:r>
            <a:r>
              <a:rPr lang="en-US" b="1" dirty="0" smtClean="0">
                <a:solidFill>
                  <a:srgbClr val="004494"/>
                </a:solidFill>
              </a:rPr>
              <a:t>policies/services</a:t>
            </a:r>
            <a:r>
              <a:rPr lang="en-US" dirty="0" smtClean="0">
                <a:solidFill>
                  <a:srgbClr val="004494"/>
                </a:solidFill>
              </a:rPr>
              <a:t>.</a:t>
            </a:r>
          </a:p>
          <a:p>
            <a:pPr lvl="1" algn="just">
              <a:lnSpc>
                <a:spcPct val="100000"/>
              </a:lnSpc>
              <a:buClr>
                <a:srgbClr val="FFC000"/>
              </a:buClr>
            </a:pPr>
            <a:r>
              <a:rPr lang="en-US" dirty="0" smtClean="0">
                <a:solidFill>
                  <a:srgbClr val="004494"/>
                </a:solidFill>
              </a:rPr>
              <a:t>Provide broad, and ideally </a:t>
            </a:r>
            <a:r>
              <a:rPr lang="en-US" b="1" dirty="0" smtClean="0">
                <a:solidFill>
                  <a:srgbClr val="004494"/>
                </a:solidFill>
              </a:rPr>
              <a:t>open access </a:t>
            </a:r>
            <a:r>
              <a:rPr lang="en-US" dirty="0" smtClean="0">
                <a:solidFill>
                  <a:srgbClr val="004494"/>
                </a:solidFill>
              </a:rPr>
              <a:t>to content (consistent with legal and ethical constraints).</a:t>
            </a:r>
          </a:p>
          <a:p>
            <a:pPr lvl="1" algn="just">
              <a:lnSpc>
                <a:spcPct val="100000"/>
              </a:lnSpc>
              <a:buClr>
                <a:srgbClr val="FFC000"/>
              </a:buClr>
            </a:pPr>
            <a:r>
              <a:rPr lang="en-US" dirty="0" smtClean="0">
                <a:solidFill>
                  <a:srgbClr val="004494"/>
                </a:solidFill>
              </a:rPr>
              <a:t>Assign </a:t>
            </a:r>
            <a:r>
              <a:rPr lang="en-US" b="1" dirty="0" smtClean="0">
                <a:solidFill>
                  <a:srgbClr val="004494"/>
                </a:solidFill>
              </a:rPr>
              <a:t>PIDs</a:t>
            </a:r>
            <a:r>
              <a:rPr lang="en-US" dirty="0" smtClean="0">
                <a:solidFill>
                  <a:srgbClr val="004494"/>
                </a:solidFill>
              </a:rPr>
              <a:t>, ask for detailed </a:t>
            </a:r>
            <a:r>
              <a:rPr lang="en-US" b="1" dirty="0" smtClean="0">
                <a:solidFill>
                  <a:srgbClr val="004494"/>
                </a:solidFill>
              </a:rPr>
              <a:t>metadata</a:t>
            </a:r>
            <a:r>
              <a:rPr lang="en-US" dirty="0" smtClean="0">
                <a:solidFill>
                  <a:srgbClr val="004494"/>
                </a:solidFill>
              </a:rPr>
              <a:t> in a standardized (e.g. Dublin Core) and machine-readable way.</a:t>
            </a:r>
          </a:p>
          <a:p>
            <a:pPr lvl="1" algn="just">
              <a:lnSpc>
                <a:spcPct val="100000"/>
              </a:lnSpc>
              <a:buClr>
                <a:srgbClr val="FFC000"/>
              </a:buClr>
            </a:pPr>
            <a:r>
              <a:rPr lang="en-US" dirty="0" smtClean="0">
                <a:solidFill>
                  <a:srgbClr val="004494"/>
                </a:solidFill>
              </a:rPr>
              <a:t>Ensure mid- and long-term </a:t>
            </a:r>
            <a:r>
              <a:rPr lang="en-US" b="1" dirty="0" smtClean="0">
                <a:solidFill>
                  <a:srgbClr val="004494"/>
                </a:solidFill>
              </a:rPr>
              <a:t>preservation</a:t>
            </a:r>
            <a:r>
              <a:rPr lang="en-US" dirty="0" smtClean="0">
                <a:solidFill>
                  <a:srgbClr val="004494"/>
                </a:solidFill>
              </a:rPr>
              <a:t> of contents, </a:t>
            </a:r>
            <a:r>
              <a:rPr lang="en-US" b="1" dirty="0" smtClean="0">
                <a:solidFill>
                  <a:srgbClr val="004494"/>
                </a:solidFill>
              </a:rPr>
              <a:t>expert curation</a:t>
            </a:r>
            <a:r>
              <a:rPr lang="en-US" dirty="0" smtClean="0">
                <a:solidFill>
                  <a:srgbClr val="004494"/>
                </a:solidFill>
              </a:rPr>
              <a:t>, </a:t>
            </a:r>
            <a:r>
              <a:rPr lang="en-US" b="1" dirty="0" smtClean="0">
                <a:solidFill>
                  <a:srgbClr val="004494"/>
                </a:solidFill>
              </a:rPr>
              <a:t>quality assurance</a:t>
            </a:r>
            <a:r>
              <a:rPr lang="en-US" dirty="0" smtClean="0">
                <a:solidFill>
                  <a:srgbClr val="004494"/>
                </a:solidFill>
              </a:rPr>
              <a:t>.</a:t>
            </a:r>
          </a:p>
          <a:p>
            <a:pPr lvl="1" algn="just">
              <a:lnSpc>
                <a:spcPct val="100000"/>
              </a:lnSpc>
              <a:buClr>
                <a:srgbClr val="FFC000"/>
              </a:buClr>
            </a:pPr>
            <a:r>
              <a:rPr lang="en-US" dirty="0" smtClean="0">
                <a:solidFill>
                  <a:srgbClr val="004494"/>
                </a:solidFill>
              </a:rPr>
              <a:t>Meet national and/or international </a:t>
            </a:r>
            <a:r>
              <a:rPr lang="en-US" b="1" dirty="0" smtClean="0">
                <a:solidFill>
                  <a:srgbClr val="004494"/>
                </a:solidFill>
              </a:rPr>
              <a:t>security</a:t>
            </a:r>
            <a:r>
              <a:rPr lang="en-US" dirty="0" smtClean="0">
                <a:solidFill>
                  <a:srgbClr val="004494"/>
                </a:solidFill>
              </a:rPr>
              <a:t> criteria</a:t>
            </a:r>
          </a:p>
          <a:p>
            <a:pPr algn="just">
              <a:lnSpc>
                <a:spcPct val="100000"/>
              </a:lnSpc>
              <a:buClr>
                <a:srgbClr val="FFC000"/>
              </a:buClr>
            </a:pPr>
            <a:endParaRPr lang="en-US" sz="2000" dirty="0" smtClean="0">
              <a:solidFill>
                <a:srgbClr val="00449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038" y="336345"/>
            <a:ext cx="10905698" cy="782357"/>
          </a:xfrm>
        </p:spPr>
        <p:txBody>
          <a:bodyPr/>
          <a:lstStyle/>
          <a:p>
            <a:r>
              <a:rPr lang="en-GB" dirty="0" smtClean="0"/>
              <a:t>Trusted repositories under Horizon Europe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113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2139" y="1212110"/>
            <a:ext cx="11578856" cy="5645890"/>
          </a:xfrm>
        </p:spPr>
        <p:txBody>
          <a:bodyPr/>
          <a:lstStyle/>
          <a:p>
            <a:r>
              <a:rPr lang="en-IE" sz="2000" dirty="0" smtClean="0">
                <a:solidFill>
                  <a:srgbClr val="004494"/>
                </a:solidFill>
              </a:rPr>
              <a:t>Where the call conditions impose </a:t>
            </a:r>
            <a:r>
              <a:rPr lang="en-IE" sz="2000" b="1" dirty="0" smtClean="0">
                <a:solidFill>
                  <a:srgbClr val="004494"/>
                </a:solidFill>
              </a:rPr>
              <a:t>additional obligations </a:t>
            </a:r>
            <a:r>
              <a:rPr lang="en-IE" sz="2000" dirty="0" smtClean="0">
                <a:solidFill>
                  <a:srgbClr val="004494"/>
                </a:solidFill>
              </a:rPr>
              <a:t>regarding Open Science practices, the beneficiaries must also comply with those</a:t>
            </a:r>
          </a:p>
          <a:p>
            <a:r>
              <a:rPr lang="en-IE" sz="2000" dirty="0" smtClean="0">
                <a:solidFill>
                  <a:srgbClr val="004494"/>
                </a:solidFill>
              </a:rPr>
              <a:t>Where the call conditions impose </a:t>
            </a:r>
            <a:r>
              <a:rPr lang="en-IE" sz="2000" b="1" dirty="0" smtClean="0">
                <a:solidFill>
                  <a:srgbClr val="004494"/>
                </a:solidFill>
              </a:rPr>
              <a:t>additional obligations regarding the validation of scientific publications</a:t>
            </a:r>
            <a:r>
              <a:rPr lang="en-IE" sz="2000" dirty="0">
                <a:solidFill>
                  <a:srgbClr val="004494"/>
                </a:solidFill>
              </a:rPr>
              <a:t> </a:t>
            </a:r>
            <a:endParaRPr lang="en-IE" sz="2000" dirty="0" smtClean="0">
              <a:solidFill>
                <a:srgbClr val="004494"/>
              </a:solidFill>
            </a:endParaRPr>
          </a:p>
          <a:p>
            <a:pPr marL="0" indent="0">
              <a:buNone/>
            </a:pPr>
            <a:r>
              <a:rPr lang="en-IE" sz="2000" b="1" dirty="0" smtClean="0">
                <a:solidFill>
                  <a:srgbClr val="004494"/>
                </a:solidFill>
              </a:rPr>
              <a:t>	</a:t>
            </a:r>
            <a:r>
              <a:rPr lang="en-IE" sz="2000" dirty="0" smtClean="0">
                <a:solidFill>
                  <a:srgbClr val="004494"/>
                </a:solidFill>
              </a:rPr>
              <a:t>beneficiaries must provide </a:t>
            </a:r>
            <a:r>
              <a:rPr lang="en-IE" sz="2000" u="sng" dirty="0" smtClean="0">
                <a:solidFill>
                  <a:srgbClr val="004494"/>
                </a:solidFill>
              </a:rPr>
              <a:t>(digital or physical) access </a:t>
            </a:r>
            <a:r>
              <a:rPr lang="en-IE" sz="2000" dirty="0" smtClean="0">
                <a:solidFill>
                  <a:srgbClr val="004494"/>
                </a:solidFill>
              </a:rPr>
              <a:t>to data or other results needed for validation of the conclusions of scientific publications, </a:t>
            </a:r>
            <a:r>
              <a:rPr lang="en-IE" sz="2000" u="sng" dirty="0" smtClean="0">
                <a:solidFill>
                  <a:srgbClr val="004494"/>
                </a:solidFill>
              </a:rPr>
              <a:t>to the extent that </a:t>
            </a:r>
            <a:r>
              <a:rPr lang="en-IE" sz="2000" dirty="0" smtClean="0">
                <a:solidFill>
                  <a:srgbClr val="004494"/>
                </a:solidFill>
              </a:rPr>
              <a:t>their legitimate interests or constraints are safeguarded (and unless they already provided the (open) access at publication)</a:t>
            </a:r>
          </a:p>
          <a:p>
            <a:r>
              <a:rPr lang="en-IE" sz="2000" dirty="0" smtClean="0">
                <a:solidFill>
                  <a:srgbClr val="004494"/>
                </a:solidFill>
              </a:rPr>
              <a:t>Where </a:t>
            </a:r>
            <a:r>
              <a:rPr lang="en-IE" sz="2000" dirty="0">
                <a:solidFill>
                  <a:srgbClr val="004494"/>
                </a:solidFill>
              </a:rPr>
              <a:t>the call conditions impose </a:t>
            </a:r>
            <a:r>
              <a:rPr lang="en-IE" sz="2000" b="1" dirty="0">
                <a:solidFill>
                  <a:srgbClr val="004494"/>
                </a:solidFill>
              </a:rPr>
              <a:t>additional Open Science obligations in case of a public emergency, </a:t>
            </a:r>
          </a:p>
          <a:p>
            <a:pPr marL="0" indent="0">
              <a:buNone/>
            </a:pPr>
            <a:r>
              <a:rPr lang="en-IE" sz="2000" b="1" dirty="0">
                <a:solidFill>
                  <a:srgbClr val="004494"/>
                </a:solidFill>
              </a:rPr>
              <a:t>	</a:t>
            </a:r>
            <a:r>
              <a:rPr lang="en-IE" sz="2000" dirty="0" smtClean="0">
                <a:solidFill>
                  <a:srgbClr val="004494"/>
                </a:solidFill>
              </a:rPr>
              <a:t>beneficiaries </a:t>
            </a:r>
            <a:r>
              <a:rPr lang="en-IE" sz="2000" dirty="0">
                <a:solidFill>
                  <a:srgbClr val="004494"/>
                </a:solidFill>
              </a:rPr>
              <a:t>must (if requested by the granting authority) immediately deposit any </a:t>
            </a:r>
            <a:r>
              <a:rPr lang="en-IE" sz="2000" u="sng" dirty="0">
                <a:solidFill>
                  <a:srgbClr val="004494"/>
                </a:solidFill>
              </a:rPr>
              <a:t>research output </a:t>
            </a:r>
            <a:r>
              <a:rPr lang="en-IE" sz="2000" dirty="0">
                <a:solidFill>
                  <a:srgbClr val="004494"/>
                </a:solidFill>
              </a:rPr>
              <a:t>in a repository + provide open access to it under CC BY, CC 0 or equivalent</a:t>
            </a:r>
          </a:p>
          <a:p>
            <a:pPr marL="0" indent="0">
              <a:buNone/>
            </a:pPr>
            <a:r>
              <a:rPr lang="en-IE" sz="1600" dirty="0">
                <a:solidFill>
                  <a:srgbClr val="004494"/>
                </a:solidFill>
              </a:rPr>
              <a:t>As an exception, </a:t>
            </a:r>
            <a:r>
              <a:rPr lang="en-IE" sz="1600" u="sng" dirty="0">
                <a:solidFill>
                  <a:srgbClr val="004494"/>
                </a:solidFill>
              </a:rPr>
              <a:t>if the access would be against the beneficiaries´ legitimate interests</a:t>
            </a:r>
            <a:r>
              <a:rPr lang="en-IE" sz="1600" dirty="0">
                <a:solidFill>
                  <a:srgbClr val="004494"/>
                </a:solidFill>
              </a:rPr>
              <a:t>, the beneficiaries must grant nonexclusive licenses –under fair and reasonable conditions- to legal entities that need the research output to address the public emergency and commit to rapidly and broadly exploit the resulting products and services at fair and </a:t>
            </a:r>
            <a:r>
              <a:rPr lang="en-IE" sz="1600" dirty="0" smtClean="0">
                <a:solidFill>
                  <a:srgbClr val="004494"/>
                </a:solidFill>
              </a:rPr>
              <a:t>               reasonable </a:t>
            </a:r>
            <a:r>
              <a:rPr lang="en-IE" sz="1600" dirty="0">
                <a:solidFill>
                  <a:srgbClr val="004494"/>
                </a:solidFill>
              </a:rPr>
              <a:t>conditions</a:t>
            </a:r>
            <a:r>
              <a:rPr lang="en-IE" sz="1600" dirty="0" smtClean="0">
                <a:solidFill>
                  <a:srgbClr val="004494"/>
                </a:solidFill>
              </a:rPr>
              <a:t>. This </a:t>
            </a:r>
            <a:r>
              <a:rPr lang="en-IE" sz="1600" dirty="0">
                <a:solidFill>
                  <a:srgbClr val="004494"/>
                </a:solidFill>
              </a:rPr>
              <a:t>provision applies up to 4 years after the end of the action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68829" y="195944"/>
            <a:ext cx="10678884" cy="1230085"/>
          </a:xfrm>
        </p:spPr>
        <p:txBody>
          <a:bodyPr/>
          <a:lstStyle/>
          <a:p>
            <a:r>
              <a:rPr lang="en-US" dirty="0" smtClean="0"/>
              <a:t>3. Additional </a:t>
            </a:r>
            <a:r>
              <a:rPr lang="en-US" dirty="0"/>
              <a:t>Open Science </a:t>
            </a:r>
            <a:r>
              <a:rPr lang="en-US" dirty="0" smtClean="0"/>
              <a:t>practices 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314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7013" y="1140119"/>
            <a:ext cx="10831208" cy="1691858"/>
          </a:xfrm>
        </p:spPr>
        <p:txBody>
          <a:bodyPr/>
          <a:lstStyle/>
          <a:p>
            <a:r>
              <a:rPr lang="fr-BE" dirty="0"/>
              <a:t>Open </a:t>
            </a:r>
            <a:r>
              <a:rPr lang="fr-BE" dirty="0" err="1"/>
              <a:t>Research</a:t>
            </a:r>
            <a:r>
              <a:rPr lang="fr-BE" dirty="0"/>
              <a:t> Europe (ORE)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/>
              <a:t>The open </a:t>
            </a:r>
            <a:r>
              <a:rPr lang="fr-BE" dirty="0" err="1"/>
              <a:t>access</a:t>
            </a:r>
            <a:r>
              <a:rPr lang="fr-BE" dirty="0"/>
              <a:t> </a:t>
            </a:r>
            <a:r>
              <a:rPr lang="fr-BE" dirty="0" err="1"/>
              <a:t>publishing</a:t>
            </a:r>
            <a:r>
              <a:rPr lang="fr-BE" dirty="0"/>
              <a:t> </a:t>
            </a:r>
            <a:r>
              <a:rPr lang="fr-BE" dirty="0" err="1"/>
              <a:t>platform</a:t>
            </a:r>
            <a:r>
              <a:rPr lang="fr-BE" dirty="0"/>
              <a:t> for Horizon 2020 and Horizon Europe </a:t>
            </a:r>
            <a:r>
              <a:rPr lang="fr-BE" dirty="0" err="1"/>
              <a:t>beneficiaries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490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6CEA36B-6B4A-4D90-8B2C-F18EA5204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885" y="1455510"/>
            <a:ext cx="11087101" cy="4916138"/>
          </a:xfrm>
        </p:spPr>
        <p:txBody>
          <a:bodyPr/>
          <a:lstStyle/>
          <a:p>
            <a:r>
              <a:rPr lang="en-US" sz="2000" b="1" dirty="0">
                <a:solidFill>
                  <a:srgbClr val="004494"/>
                </a:solidFill>
              </a:rPr>
              <a:t>ORE is an open access peer-reviewed publishing platform for original research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4494"/>
                </a:solidFill>
              </a:rPr>
              <a:t>For Horizon &amp; Euratom  beneficiaries: an </a:t>
            </a:r>
            <a:r>
              <a:rPr lang="en-US" sz="1800" b="1" dirty="0">
                <a:solidFill>
                  <a:srgbClr val="004494"/>
                </a:solidFill>
              </a:rPr>
              <a:t>optional</a:t>
            </a:r>
            <a:r>
              <a:rPr lang="en-US" sz="1800" dirty="0">
                <a:solidFill>
                  <a:srgbClr val="004494"/>
                </a:solidFill>
              </a:rPr>
              <a:t> service at </a:t>
            </a:r>
            <a:r>
              <a:rPr lang="en-US" sz="1800" b="1" dirty="0">
                <a:solidFill>
                  <a:srgbClr val="004494"/>
                </a:solidFill>
              </a:rPr>
              <a:t>no cost</a:t>
            </a:r>
            <a:r>
              <a:rPr lang="en-US" sz="1800" dirty="0">
                <a:solidFill>
                  <a:srgbClr val="004494"/>
                </a:solidFill>
              </a:rPr>
              <a:t> during and </a:t>
            </a:r>
            <a:r>
              <a:rPr lang="en-US" sz="1800" b="1" dirty="0">
                <a:solidFill>
                  <a:srgbClr val="004494"/>
                </a:solidFill>
              </a:rPr>
              <a:t>after</a:t>
            </a:r>
            <a:r>
              <a:rPr lang="en-US" sz="1800" dirty="0">
                <a:solidFill>
                  <a:srgbClr val="004494"/>
                </a:solidFill>
              </a:rPr>
              <a:t> end of projects, to enable </a:t>
            </a:r>
            <a:r>
              <a:rPr lang="en-US" sz="1800" b="1" dirty="0">
                <a:solidFill>
                  <a:srgbClr val="004494"/>
                </a:solidFill>
              </a:rPr>
              <a:t>compliance with all open access requirements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4494"/>
                </a:solidFill>
              </a:rPr>
              <a:t>Post-publication open peer-review </a:t>
            </a:r>
            <a:r>
              <a:rPr lang="en-US" sz="1800" dirty="0">
                <a:solidFill>
                  <a:srgbClr val="004494"/>
                </a:solidFill>
              </a:rPr>
              <a:t>model under CC BY </a:t>
            </a:r>
            <a:r>
              <a:rPr lang="en-US" sz="1800" dirty="0" smtClean="0">
                <a:solidFill>
                  <a:srgbClr val="004494"/>
                </a:solidFill>
              </a:rPr>
              <a:t>licenses</a:t>
            </a:r>
            <a:r>
              <a:rPr lang="en-US" sz="1800" dirty="0">
                <a:solidFill>
                  <a:srgbClr val="004494"/>
                </a:solidFill>
              </a:rPr>
              <a:t>: authors publish after extensive checks, then the peer review takes place, with names and reports disclosed.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4494"/>
                </a:solidFill>
              </a:rPr>
              <a:t>Rapid, transparent and </a:t>
            </a:r>
            <a:r>
              <a:rPr lang="en-US" sz="1800" b="1" dirty="0">
                <a:solidFill>
                  <a:srgbClr val="004494"/>
                </a:solidFill>
              </a:rPr>
              <a:t>rigorous</a:t>
            </a:r>
            <a:r>
              <a:rPr lang="en-US" sz="1800" dirty="0">
                <a:solidFill>
                  <a:srgbClr val="004494"/>
                </a:solidFill>
              </a:rPr>
              <a:t> publishing service for </a:t>
            </a:r>
            <a:r>
              <a:rPr lang="en-US" sz="1800" b="1" dirty="0">
                <a:solidFill>
                  <a:srgbClr val="004494"/>
                </a:solidFill>
              </a:rPr>
              <a:t>all</a:t>
            </a:r>
            <a:r>
              <a:rPr lang="en-US" sz="1800" dirty="0">
                <a:solidFill>
                  <a:srgbClr val="004494"/>
                </a:solidFill>
              </a:rPr>
              <a:t> </a:t>
            </a:r>
            <a:r>
              <a:rPr lang="en-US" sz="1800" b="1" dirty="0">
                <a:solidFill>
                  <a:srgbClr val="004494"/>
                </a:solidFill>
              </a:rPr>
              <a:t>scientific areas </a:t>
            </a:r>
            <a:r>
              <a:rPr lang="en-US" sz="1800" dirty="0">
                <a:solidFill>
                  <a:srgbClr val="004494"/>
                </a:solidFill>
              </a:rPr>
              <a:t>divided into specialized collections accommodating the interests of all researcher communities, and </a:t>
            </a:r>
            <a:r>
              <a:rPr lang="en-US" sz="1800" b="1" dirty="0">
                <a:solidFill>
                  <a:srgbClr val="004494"/>
                </a:solidFill>
              </a:rPr>
              <a:t>many types of </a:t>
            </a:r>
            <a:r>
              <a:rPr lang="en-US" sz="1800" b="1" dirty="0" smtClean="0">
                <a:solidFill>
                  <a:srgbClr val="004494"/>
                </a:solidFill>
              </a:rPr>
              <a:t>papers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004494"/>
                </a:solidFill>
              </a:rPr>
              <a:t>Organized in communities and gateways </a:t>
            </a:r>
            <a:r>
              <a:rPr lang="en-US" sz="1800" dirty="0" smtClean="0">
                <a:solidFill>
                  <a:srgbClr val="004494"/>
                </a:solidFill>
              </a:rPr>
              <a:t>to serve interests of specific communities</a:t>
            </a:r>
            <a:endParaRPr lang="en-US" sz="1800" b="1" dirty="0">
              <a:solidFill>
                <a:srgbClr val="004494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sz="1800" dirty="0" smtClean="0">
                <a:solidFill>
                  <a:srgbClr val="004494"/>
                </a:solidFill>
              </a:rPr>
              <a:t>Launched </a:t>
            </a:r>
            <a:r>
              <a:rPr lang="en-US" sz="1800" dirty="0">
                <a:solidFill>
                  <a:srgbClr val="004494"/>
                </a:solidFill>
              </a:rPr>
              <a:t>in March 2021, currently </a:t>
            </a:r>
            <a:r>
              <a:rPr lang="en-US" sz="1800" dirty="0" smtClean="0">
                <a:solidFill>
                  <a:srgbClr val="004494"/>
                </a:solidFill>
              </a:rPr>
              <a:t>over 300 </a:t>
            </a:r>
            <a:r>
              <a:rPr lang="en-US" sz="1800" dirty="0">
                <a:solidFill>
                  <a:srgbClr val="004494"/>
                </a:solidFill>
              </a:rPr>
              <a:t>articles and powered by publisher F1000 Research Ltd.</a:t>
            </a:r>
          </a:p>
          <a:p>
            <a:r>
              <a:rPr lang="en-US" sz="2000" b="1" dirty="0" smtClean="0">
                <a:solidFill>
                  <a:srgbClr val="004494"/>
                </a:solidFill>
              </a:rPr>
              <a:t>Explore ORE and consider it as </a:t>
            </a:r>
            <a:r>
              <a:rPr lang="en-US" sz="2000" b="1" dirty="0">
                <a:solidFill>
                  <a:srgbClr val="004494"/>
                </a:solidFill>
              </a:rPr>
              <a:t>a publishing </a:t>
            </a:r>
            <a:r>
              <a:rPr lang="en-US" sz="2000" b="1" dirty="0" smtClean="0">
                <a:solidFill>
                  <a:srgbClr val="004494"/>
                </a:solidFill>
              </a:rPr>
              <a:t>option! </a:t>
            </a:r>
          </a:p>
          <a:p>
            <a:r>
              <a:rPr lang="en-US" sz="1800" dirty="0" smtClean="0">
                <a:solidFill>
                  <a:srgbClr val="004494"/>
                </a:solidFill>
                <a:hlinkClick r:id="rId2"/>
              </a:rPr>
              <a:t>https</a:t>
            </a:r>
            <a:r>
              <a:rPr lang="en-US" sz="1800" dirty="0">
                <a:solidFill>
                  <a:srgbClr val="004494"/>
                </a:solidFill>
                <a:hlinkClick r:id="rId2"/>
              </a:rPr>
              <a:t>://open-research-europe.ec.europa.eu</a:t>
            </a:r>
            <a:r>
              <a:rPr lang="en-US" sz="1800" dirty="0">
                <a:solidFill>
                  <a:srgbClr val="004494"/>
                </a:solidFill>
              </a:rPr>
              <a:t> in particular sections ‘About’ and ‘FAQs</a:t>
            </a:r>
            <a:r>
              <a:rPr lang="en-US" sz="1800" dirty="0" smtClean="0">
                <a:solidFill>
                  <a:srgbClr val="004494"/>
                </a:solidFill>
              </a:rPr>
              <a:t>’</a:t>
            </a:r>
          </a:p>
          <a:p>
            <a:r>
              <a:rPr lang="en-US" sz="1800" dirty="0" smtClean="0">
                <a:solidFill>
                  <a:srgbClr val="004494"/>
                </a:solidFill>
              </a:rPr>
              <a:t>Commission committed to ORE and </a:t>
            </a:r>
            <a:r>
              <a:rPr lang="en-US" sz="1800" b="1" dirty="0" smtClean="0">
                <a:solidFill>
                  <a:srgbClr val="004494"/>
                </a:solidFill>
              </a:rPr>
              <a:t>in discussion with national funders for collective support </a:t>
            </a:r>
            <a:r>
              <a:rPr lang="en-US" sz="1800" dirty="0" smtClean="0">
                <a:solidFill>
                  <a:srgbClr val="004494"/>
                </a:solidFill>
              </a:rPr>
              <a:t>of it in the future</a:t>
            </a:r>
            <a:endParaRPr lang="en-US" sz="1800" dirty="0">
              <a:solidFill>
                <a:srgbClr val="004494"/>
              </a:solidFill>
            </a:endParaRPr>
          </a:p>
          <a:p>
            <a:pPr marL="0" indent="0">
              <a:buNone/>
            </a:pPr>
            <a:endParaRPr lang="en-IE" sz="20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874E24C-8E77-495E-B718-60615AD1D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Open Research Europe (ORE)</a:t>
            </a:r>
          </a:p>
        </p:txBody>
      </p:sp>
    </p:spTree>
    <p:extLst>
      <p:ext uri="{BB962C8B-B14F-4D97-AF65-F5344CB8AC3E}">
        <p14:creationId xmlns:p14="http://schemas.microsoft.com/office/powerpoint/2010/main" val="4049424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578EB-E012-48AD-9ECD-3AF406A8F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of the model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F286836-312C-40C5-AE50-4E84EFFAD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744" y="1515172"/>
            <a:ext cx="9525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3698" y="5742878"/>
            <a:ext cx="163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Prepub</a:t>
            </a:r>
            <a:r>
              <a:rPr lang="en-IE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checks!</a:t>
            </a:r>
            <a:endParaRPr lang="en-GB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209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9D3C8AA7-4748-21D1-5B6B-764ADA0452DD}"/>
              </a:ext>
            </a:extLst>
          </p:cNvPr>
          <p:cNvSpPr txBox="1">
            <a:spLocks/>
          </p:cNvSpPr>
          <p:nvPr/>
        </p:nvSpPr>
        <p:spPr>
          <a:xfrm>
            <a:off x="938825" y="28084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3600" dirty="0" err="1">
                <a:solidFill>
                  <a:schemeClr val="tx1"/>
                </a:solidFill>
              </a:rPr>
              <a:t>Pre-publication</a:t>
            </a:r>
            <a:r>
              <a:rPr lang="fr-BE" sz="3600" dirty="0">
                <a:solidFill>
                  <a:schemeClr val="tx1"/>
                </a:solidFill>
              </a:rPr>
              <a:t> checks</a:t>
            </a:r>
            <a:endParaRPr lang="en-IE" sz="3600" dirty="0">
              <a:solidFill>
                <a:schemeClr val="tx1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74D0185-AA77-9396-99EE-457A7635C8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0" t="10809" r="8303" b="24175"/>
          <a:stretch/>
        </p:blipFill>
        <p:spPr bwMode="auto">
          <a:xfrm>
            <a:off x="2208234" y="1211681"/>
            <a:ext cx="7976781" cy="564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800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6FD0A9-596D-4458-BF53-6E1AA28B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825" y="280842"/>
            <a:ext cx="10515600" cy="782357"/>
          </a:xfrm>
        </p:spPr>
        <p:txBody>
          <a:bodyPr/>
          <a:lstStyle/>
          <a:p>
            <a:r>
              <a:rPr lang="fr-BE" sz="3600" dirty="0" err="1"/>
              <a:t>Supporting</a:t>
            </a:r>
            <a:r>
              <a:rPr lang="fr-BE" sz="3600" dirty="0"/>
              <a:t> </a:t>
            </a:r>
            <a:r>
              <a:rPr lang="fr-BE" sz="3600" dirty="0" err="1"/>
              <a:t>research</a:t>
            </a:r>
            <a:r>
              <a:rPr lang="fr-BE" sz="3600" dirty="0"/>
              <a:t> </a:t>
            </a:r>
            <a:r>
              <a:rPr lang="fr-BE" sz="3600" dirty="0" err="1"/>
              <a:t>across</a:t>
            </a:r>
            <a:r>
              <a:rPr lang="fr-BE" sz="3600" dirty="0"/>
              <a:t> all disciplines</a:t>
            </a:r>
            <a:endParaRPr lang="en-IE" sz="3600" dirty="0"/>
          </a:p>
        </p:txBody>
      </p:sp>
      <p:pic>
        <p:nvPicPr>
          <p:cNvPr id="2" name="Picture 1" descr="Table&#10;&#10;Description automatically generated">
            <a:extLst>
              <a:ext uri="{FF2B5EF4-FFF2-40B4-BE49-F238E27FC236}">
                <a16:creationId xmlns:a16="http://schemas.microsoft.com/office/drawing/2014/main" id="{0D8E2880-45F6-988E-1D71-6409EBB1E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57" y="1170185"/>
            <a:ext cx="9105582" cy="49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5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6FD0A9-596D-4458-BF53-6E1AA28B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825" y="280842"/>
            <a:ext cx="10515600" cy="782357"/>
          </a:xfrm>
        </p:spPr>
        <p:txBody>
          <a:bodyPr/>
          <a:lstStyle/>
          <a:p>
            <a:r>
              <a:rPr lang="fr-BE" sz="3600" dirty="0" err="1"/>
              <a:t>Publish</a:t>
            </a:r>
            <a:r>
              <a:rPr lang="fr-BE" sz="3600" dirty="0"/>
              <a:t> </a:t>
            </a:r>
            <a:r>
              <a:rPr lang="fr-BE" sz="3600" dirty="0" err="1"/>
              <a:t>throughout</a:t>
            </a:r>
            <a:r>
              <a:rPr lang="fr-BE" sz="3600" dirty="0"/>
              <a:t> the </a:t>
            </a:r>
            <a:r>
              <a:rPr lang="fr-BE" sz="3600" dirty="0" err="1"/>
              <a:t>project</a:t>
            </a:r>
            <a:endParaRPr lang="en-IE" sz="3600" dirty="0"/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3E199EA-EE9C-1B7B-E8F6-18B3DA2DF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7" y="2141951"/>
            <a:ext cx="12111084" cy="265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32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1200F86B-5539-8460-6996-7C8EDCDD35BD}"/>
              </a:ext>
            </a:extLst>
          </p:cNvPr>
          <p:cNvSpPr txBox="1">
            <a:spLocks/>
          </p:cNvSpPr>
          <p:nvPr/>
        </p:nvSpPr>
        <p:spPr>
          <a:xfrm>
            <a:off x="938825" y="28084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3600" dirty="0">
                <a:solidFill>
                  <a:schemeClr val="tx1"/>
                </a:solidFill>
              </a:rPr>
              <a:t>Indexation</a:t>
            </a:r>
            <a:endParaRPr lang="en-IE" sz="3600" dirty="0">
              <a:solidFill>
                <a:schemeClr val="tx1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E5288BD-0028-74CE-77C3-61226ADA0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834" y="1804661"/>
            <a:ext cx="2636948" cy="84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ET Inspec (@IET_Inspec) / Twitter">
            <a:extLst>
              <a:ext uri="{FF2B5EF4-FFF2-40B4-BE49-F238E27FC236}">
                <a16:creationId xmlns:a16="http://schemas.microsoft.com/office/drawing/2014/main" id="{19B21AFD-C0D9-43BD-B0F0-5FEAE6887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187" y="2016049"/>
            <a:ext cx="2488015" cy="248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The Next Generation of Discovery - Dimensions - Digital Science">
            <a:extLst>
              <a:ext uri="{FF2B5EF4-FFF2-40B4-BE49-F238E27FC236}">
                <a16:creationId xmlns:a16="http://schemas.microsoft.com/office/drawing/2014/main" id="{10234F40-E03E-F628-AB17-FBABD0E7A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1" y="5133482"/>
            <a:ext cx="395287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ERIH PLUS - Photos | Facebook">
            <a:extLst>
              <a:ext uri="{FF2B5EF4-FFF2-40B4-BE49-F238E27FC236}">
                <a16:creationId xmlns:a16="http://schemas.microsoft.com/office/drawing/2014/main" id="{4CBFB4E0-FF59-DF16-3189-DE42E1559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148" y="1428317"/>
            <a:ext cx="3431628" cy="108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Buildings &amp; Cities is listed in DOAJ - News">
            <a:extLst>
              <a:ext uri="{FF2B5EF4-FFF2-40B4-BE49-F238E27FC236}">
                <a16:creationId xmlns:a16="http://schemas.microsoft.com/office/drawing/2014/main" id="{C82EB4E8-8D34-20CD-F790-CFB5A07C0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91" y="1661209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7F66F8-28B6-0259-4FE3-C85D58CBBE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820" y="3758762"/>
            <a:ext cx="4562635" cy="765990"/>
          </a:xfrm>
          <a:prstGeom prst="rect">
            <a:avLst/>
          </a:prstGeom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67810525-1E30-8602-078D-70E81AA3C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847" y="3187663"/>
            <a:ext cx="37052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Home - Reaxys (English) - LibGuides at Radboud University">
            <a:extLst>
              <a:ext uri="{FF2B5EF4-FFF2-40B4-BE49-F238E27FC236}">
                <a16:creationId xmlns:a16="http://schemas.microsoft.com/office/drawing/2014/main" id="{9A7D3F9C-EF79-D65B-3858-AC355E66A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660" y="5632813"/>
            <a:ext cx="2710519" cy="86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C878D6F0-6E88-6A4F-7E6C-A64919BE4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1553" y="4931068"/>
            <a:ext cx="2632519" cy="932161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000" dirty="0"/>
              <a:t>Various national approved journal lists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D26AE5E-1428-62D6-E9AE-04B67A6F1A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71976" y="4364777"/>
            <a:ext cx="2716871" cy="74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71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Benefits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F22A757-6D95-9207-E7FB-43CB9091A29E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93"/>
          <a:stretch/>
        </p:blipFill>
        <p:spPr bwMode="auto">
          <a:xfrm>
            <a:off x="3859619" y="233857"/>
            <a:ext cx="8059477" cy="662414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535037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3617" y="1797915"/>
            <a:ext cx="10905699" cy="4345709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None/>
            </a:pPr>
            <a:r>
              <a:rPr lang="en-US" sz="2200" b="1" i="1" dirty="0">
                <a:solidFill>
                  <a:srgbClr val="024EA2"/>
                </a:solidFill>
              </a:rPr>
              <a:t>“Open science” </a:t>
            </a:r>
            <a:r>
              <a:rPr lang="en-US" sz="2200" i="1" dirty="0">
                <a:solidFill>
                  <a:srgbClr val="024EA2"/>
                </a:solidFill>
              </a:rPr>
              <a:t>means an approach to the scientific process based on open cooperative work, tools and diffusing knowledge </a:t>
            </a:r>
          </a:p>
          <a:p>
            <a:pPr marL="0" indent="0" algn="ctr"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None/>
            </a:pPr>
            <a:r>
              <a:rPr lang="en-US" sz="1800" dirty="0">
                <a:solidFill>
                  <a:srgbClr val="024EA2"/>
                </a:solidFill>
              </a:rPr>
              <a:t>(Horizon Europe Regulation and Model Grant Agreement)</a:t>
            </a:r>
          </a:p>
          <a:p>
            <a:pPr marL="0" indent="0" algn="ctr"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None/>
            </a:pPr>
            <a:endParaRPr lang="en-US" sz="1800" dirty="0">
              <a:solidFill>
                <a:srgbClr val="024EA2"/>
              </a:solidFill>
            </a:endParaRPr>
          </a:p>
          <a:p>
            <a:pPr>
              <a:buClr>
                <a:srgbClr val="FFC000"/>
              </a:buClr>
            </a:pPr>
            <a:r>
              <a:rPr lang="en-US" sz="2000" dirty="0">
                <a:solidFill>
                  <a:srgbClr val="024EA2"/>
                </a:solidFill>
              </a:rPr>
              <a:t>Open science has the potential to increase</a:t>
            </a:r>
          </a:p>
          <a:p>
            <a:pPr lvl="1">
              <a:buClr>
                <a:srgbClr val="FFC000"/>
              </a:buClr>
            </a:pPr>
            <a:r>
              <a:rPr lang="en-US" sz="1800" b="1" dirty="0">
                <a:solidFill>
                  <a:srgbClr val="024EA2"/>
                </a:solidFill>
              </a:rPr>
              <a:t>Quality &amp; efficiency of R&amp;I</a:t>
            </a:r>
            <a:r>
              <a:rPr lang="en-US" sz="1800" dirty="0">
                <a:solidFill>
                  <a:srgbClr val="024EA2"/>
                </a:solidFill>
              </a:rPr>
              <a:t>, if all the produced results are shared, made reusable, and if their reproducibility is improved</a:t>
            </a:r>
          </a:p>
          <a:p>
            <a:pPr lvl="1">
              <a:buClr>
                <a:srgbClr val="FFC000"/>
              </a:buClr>
            </a:pPr>
            <a:r>
              <a:rPr lang="en-US" sz="1800" b="1" dirty="0">
                <a:solidFill>
                  <a:srgbClr val="024EA2"/>
                </a:solidFill>
              </a:rPr>
              <a:t>Creativity</a:t>
            </a:r>
            <a:r>
              <a:rPr lang="en-US" sz="1800" dirty="0">
                <a:solidFill>
                  <a:srgbClr val="024EA2"/>
                </a:solidFill>
              </a:rPr>
              <a:t>, through collective intelligence and cross-disciplinary research that does not require laborious data wrangling</a:t>
            </a:r>
          </a:p>
          <a:p>
            <a:pPr lvl="1">
              <a:buClr>
                <a:srgbClr val="FFC000"/>
              </a:buClr>
            </a:pPr>
            <a:r>
              <a:rPr lang="en-US" sz="1800" b="1" dirty="0">
                <a:solidFill>
                  <a:srgbClr val="024EA2"/>
                </a:solidFill>
              </a:rPr>
              <a:t>Trust</a:t>
            </a:r>
            <a:r>
              <a:rPr lang="en-US" sz="1800" dirty="0">
                <a:solidFill>
                  <a:srgbClr val="024EA2"/>
                </a:solidFill>
              </a:rPr>
              <a:t> in the science system, by engaging both researchers &amp; citizens</a:t>
            </a:r>
          </a:p>
          <a:p>
            <a:endParaRPr lang="en-GB" sz="2000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science and why we need it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1271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4494"/>
                </a:solidFill>
                <a:hlinkClick r:id="rId2"/>
              </a:rPr>
              <a:t>https://open-research-europe.ec.europa.eu/</a:t>
            </a:r>
            <a:endParaRPr lang="en-US" dirty="0">
              <a:solidFill>
                <a:srgbClr val="004494"/>
              </a:solidFill>
            </a:endParaRPr>
          </a:p>
          <a:p>
            <a:pPr lvl="1"/>
            <a:r>
              <a:rPr lang="en-IE" u="sng" dirty="0">
                <a:hlinkClick r:id="rId3"/>
              </a:rPr>
              <a:t>https://open-research-europe.ec.europa.eu/about</a:t>
            </a:r>
            <a:r>
              <a:rPr lang="en-IE" dirty="0"/>
              <a:t> </a:t>
            </a:r>
            <a:endParaRPr lang="en-GB" dirty="0"/>
          </a:p>
          <a:p>
            <a:pPr lvl="1"/>
            <a:r>
              <a:rPr lang="en-IE" u="sng" dirty="0">
                <a:hlinkClick r:id="rId4"/>
              </a:rPr>
              <a:t>https://open-research-europe.ec.europa.eu/faqs</a:t>
            </a:r>
            <a:r>
              <a:rPr lang="en-IE" dirty="0"/>
              <a:t> </a:t>
            </a:r>
            <a:endParaRPr lang="en-GB" dirty="0"/>
          </a:p>
          <a:p>
            <a:pPr lvl="0"/>
            <a:r>
              <a:rPr lang="en-IE" u="sng" dirty="0">
                <a:hlinkClick r:id="rId5"/>
              </a:rPr>
              <a:t>Open Research Europe infographic</a:t>
            </a:r>
            <a:endParaRPr lang="en-GB" dirty="0"/>
          </a:p>
          <a:p>
            <a:pPr lvl="0"/>
            <a:r>
              <a:rPr lang="en-IE" u="sng" dirty="0">
                <a:hlinkClick r:id="rId6"/>
              </a:rPr>
              <a:t>Open Research Europe playlist in DG R&amp; I </a:t>
            </a:r>
            <a:r>
              <a:rPr lang="en-IE" u="sng" dirty="0" err="1">
                <a:hlinkClick r:id="rId6"/>
              </a:rPr>
              <a:t>Youtube</a:t>
            </a:r>
            <a:r>
              <a:rPr lang="en-IE" u="sng" dirty="0">
                <a:hlinkClick r:id="rId6"/>
              </a:rPr>
              <a:t> channel</a:t>
            </a:r>
            <a:endParaRPr lang="en-GB" dirty="0"/>
          </a:p>
          <a:p>
            <a:r>
              <a:rPr lang="en-US" dirty="0">
                <a:hlinkClick r:id="rId7"/>
              </a:rPr>
              <a:t>@</a:t>
            </a:r>
            <a:r>
              <a:rPr lang="en-US" dirty="0" err="1">
                <a:hlinkClick r:id="rId7"/>
              </a:rPr>
              <a:t>OpenResearch_EU</a:t>
            </a:r>
            <a:r>
              <a:rPr lang="en-US" dirty="0"/>
              <a:t> 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ORE resources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647" y="4651157"/>
            <a:ext cx="640631" cy="70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896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Thank you!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889841"/>
          </a:xfrm>
        </p:spPr>
        <p:txBody>
          <a:bodyPr wrap="square" anchor="b" anchorCtr="0"/>
          <a:lstStyle/>
          <a:p>
            <a:r>
              <a:rPr lang="en-US" sz="1050" b="1" dirty="0"/>
              <a:t>© European Union </a:t>
            </a:r>
            <a:r>
              <a:rPr lang="en-US" sz="1050" b="1" dirty="0" smtClean="0"/>
              <a:t>2023</a:t>
            </a:r>
            <a:endParaRPr lang="en-US" sz="105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19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5672" y="1444624"/>
            <a:ext cx="11185956" cy="5413375"/>
          </a:xfrm>
        </p:spPr>
        <p:txBody>
          <a:bodyPr/>
          <a:lstStyle/>
          <a:p>
            <a:pPr lvl="0"/>
            <a:r>
              <a:rPr lang="en-IE" sz="2000" dirty="0" smtClean="0">
                <a:solidFill>
                  <a:srgbClr val="004494"/>
                </a:solidFill>
              </a:rPr>
              <a:t>From open </a:t>
            </a:r>
            <a:r>
              <a:rPr lang="en-IE" sz="2000" dirty="0">
                <a:solidFill>
                  <a:srgbClr val="004494"/>
                </a:solidFill>
              </a:rPr>
              <a:t>access to </a:t>
            </a:r>
            <a:r>
              <a:rPr lang="en-IE" sz="2000" b="1" dirty="0">
                <a:solidFill>
                  <a:srgbClr val="004494"/>
                </a:solidFill>
              </a:rPr>
              <a:t>open science </a:t>
            </a:r>
            <a:r>
              <a:rPr lang="en-IE" sz="2000" b="1" dirty="0" smtClean="0">
                <a:solidFill>
                  <a:srgbClr val="004494"/>
                </a:solidFill>
              </a:rPr>
              <a:t> </a:t>
            </a:r>
          </a:p>
          <a:p>
            <a:pPr lvl="0"/>
            <a:r>
              <a:rPr lang="en-IE" sz="2000" dirty="0" smtClean="0">
                <a:solidFill>
                  <a:srgbClr val="004494"/>
                </a:solidFill>
              </a:rPr>
              <a:t>Open science </a:t>
            </a:r>
            <a:r>
              <a:rPr lang="en-IE" sz="2000" b="1" dirty="0" smtClean="0">
                <a:solidFill>
                  <a:srgbClr val="004494"/>
                </a:solidFill>
              </a:rPr>
              <a:t>evaluated under excellence </a:t>
            </a:r>
            <a:r>
              <a:rPr lang="en-IE" sz="2000" dirty="0" smtClean="0">
                <a:solidFill>
                  <a:srgbClr val="004494"/>
                </a:solidFill>
              </a:rPr>
              <a:t>(not impact) </a:t>
            </a:r>
          </a:p>
          <a:p>
            <a:pPr lvl="0"/>
            <a:r>
              <a:rPr lang="en-IE" sz="2000" b="1" dirty="0" smtClean="0">
                <a:solidFill>
                  <a:srgbClr val="004494"/>
                </a:solidFill>
              </a:rPr>
              <a:t>MUST maintain enough IPR </a:t>
            </a:r>
            <a:r>
              <a:rPr lang="en-IE" sz="2000" dirty="0" smtClean="0">
                <a:solidFill>
                  <a:srgbClr val="004494"/>
                </a:solidFill>
              </a:rPr>
              <a:t>to </a:t>
            </a:r>
            <a:r>
              <a:rPr lang="en-IE" sz="2000" dirty="0">
                <a:solidFill>
                  <a:srgbClr val="004494"/>
                </a:solidFill>
              </a:rPr>
              <a:t>meet open access requirements to publications</a:t>
            </a:r>
          </a:p>
          <a:p>
            <a:pPr lvl="0"/>
            <a:r>
              <a:rPr lang="en-IE" sz="2000" b="1" dirty="0" smtClean="0">
                <a:solidFill>
                  <a:srgbClr val="004494"/>
                </a:solidFill>
              </a:rPr>
              <a:t>Immediate </a:t>
            </a:r>
            <a:r>
              <a:rPr lang="en-IE" sz="2000" b="1" dirty="0">
                <a:solidFill>
                  <a:srgbClr val="004494"/>
                </a:solidFill>
              </a:rPr>
              <a:t>open access </a:t>
            </a:r>
            <a:r>
              <a:rPr lang="en-IE" sz="2000" dirty="0">
                <a:solidFill>
                  <a:srgbClr val="004494"/>
                </a:solidFill>
              </a:rPr>
              <a:t>(=no </a:t>
            </a:r>
            <a:r>
              <a:rPr lang="en-IE" sz="2000" dirty="0" smtClean="0">
                <a:solidFill>
                  <a:srgbClr val="004494"/>
                </a:solidFill>
              </a:rPr>
              <a:t>embargo)</a:t>
            </a:r>
          </a:p>
          <a:p>
            <a:pPr lvl="0"/>
            <a:r>
              <a:rPr lang="en-IE" sz="2000" dirty="0">
                <a:solidFill>
                  <a:srgbClr val="004494"/>
                </a:solidFill>
              </a:rPr>
              <a:t>O</a:t>
            </a:r>
            <a:r>
              <a:rPr lang="en-IE" sz="2000" dirty="0" smtClean="0">
                <a:solidFill>
                  <a:srgbClr val="004494"/>
                </a:solidFill>
              </a:rPr>
              <a:t>nly </a:t>
            </a:r>
            <a:r>
              <a:rPr lang="en-IE" sz="2000" b="1" dirty="0">
                <a:solidFill>
                  <a:srgbClr val="004494"/>
                </a:solidFill>
              </a:rPr>
              <a:t>publication fees in full open access </a:t>
            </a:r>
            <a:r>
              <a:rPr lang="en-IE" sz="2000" dirty="0">
                <a:solidFill>
                  <a:srgbClr val="004494"/>
                </a:solidFill>
              </a:rPr>
              <a:t>venues are reimbursable (=no hybrids</a:t>
            </a:r>
            <a:r>
              <a:rPr lang="en-IE" sz="2000" dirty="0" smtClean="0">
                <a:solidFill>
                  <a:srgbClr val="004494"/>
                </a:solidFill>
              </a:rPr>
              <a:t>)</a:t>
            </a:r>
          </a:p>
          <a:p>
            <a:pPr lvl="0"/>
            <a:r>
              <a:rPr lang="en-IE" sz="2000" b="1" dirty="0">
                <a:solidFill>
                  <a:srgbClr val="004494"/>
                </a:solidFill>
              </a:rPr>
              <a:t>Research data management (including data management plans) mandatory </a:t>
            </a:r>
            <a:r>
              <a:rPr lang="en-IE" sz="2000" dirty="0">
                <a:solidFill>
                  <a:srgbClr val="004494"/>
                </a:solidFill>
              </a:rPr>
              <a:t>for all projects generating and/or reusing data</a:t>
            </a:r>
          </a:p>
          <a:p>
            <a:pPr lvl="0"/>
            <a:r>
              <a:rPr lang="en-IE" sz="2000" b="1" dirty="0">
                <a:solidFill>
                  <a:srgbClr val="004494"/>
                </a:solidFill>
              </a:rPr>
              <a:t>Technical requirements </a:t>
            </a:r>
            <a:r>
              <a:rPr lang="en-IE" sz="2000" dirty="0" smtClean="0">
                <a:solidFill>
                  <a:srgbClr val="004494"/>
                </a:solidFill>
              </a:rPr>
              <a:t>for open access (in metadata and licenses)</a:t>
            </a:r>
            <a:endParaRPr lang="en-IE" sz="2000" dirty="0">
              <a:solidFill>
                <a:srgbClr val="004494"/>
              </a:solidFill>
            </a:endParaRPr>
          </a:p>
          <a:p>
            <a:pPr lvl="0"/>
            <a:r>
              <a:rPr lang="en-IE" sz="2000" dirty="0">
                <a:solidFill>
                  <a:srgbClr val="004494"/>
                </a:solidFill>
              </a:rPr>
              <a:t>Requirement for </a:t>
            </a:r>
            <a:r>
              <a:rPr lang="en-IE" sz="2000" b="1" dirty="0">
                <a:solidFill>
                  <a:srgbClr val="004494"/>
                </a:solidFill>
              </a:rPr>
              <a:t>validation</a:t>
            </a:r>
            <a:r>
              <a:rPr lang="en-IE" sz="2000" dirty="0">
                <a:solidFill>
                  <a:srgbClr val="004494"/>
                </a:solidFill>
              </a:rPr>
              <a:t> of publications and validation/reuse of </a:t>
            </a:r>
            <a:r>
              <a:rPr lang="en-IE" sz="2000" dirty="0" smtClean="0">
                <a:solidFill>
                  <a:srgbClr val="004494"/>
                </a:solidFill>
              </a:rPr>
              <a:t>data </a:t>
            </a:r>
            <a:endParaRPr lang="en-IE" sz="2000" dirty="0">
              <a:solidFill>
                <a:srgbClr val="004494"/>
              </a:solidFill>
            </a:endParaRPr>
          </a:p>
          <a:p>
            <a:pPr lvl="0"/>
            <a:r>
              <a:rPr lang="en-IE" sz="2000" dirty="0">
                <a:solidFill>
                  <a:srgbClr val="004494"/>
                </a:solidFill>
              </a:rPr>
              <a:t>Open science and </a:t>
            </a:r>
            <a:r>
              <a:rPr lang="en-IE" sz="2000" b="1" dirty="0">
                <a:solidFill>
                  <a:srgbClr val="004494"/>
                </a:solidFill>
              </a:rPr>
              <a:t>public emergencies</a:t>
            </a:r>
            <a:endParaRPr lang="en-GB" sz="2000" b="1" dirty="0">
              <a:solidFill>
                <a:srgbClr val="004494"/>
              </a:solidFill>
            </a:endParaRPr>
          </a:p>
          <a:p>
            <a:pPr lvl="0"/>
            <a:endParaRPr lang="en-GB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Main </a:t>
            </a:r>
            <a:r>
              <a:rPr lang="fr-BE" dirty="0" err="1"/>
              <a:t>novelties</a:t>
            </a:r>
            <a:r>
              <a:rPr lang="fr-BE" dirty="0"/>
              <a:t> in Horizon Europe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90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Horizon Europe Programme Guide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415" y="1993038"/>
            <a:ext cx="2670096" cy="3560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117432" y="2746366"/>
            <a:ext cx="7074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Extensive analysis of open science practices and the evaluation process:</a:t>
            </a:r>
          </a:p>
          <a:p>
            <a:endParaRPr lang="en-GB" dirty="0">
              <a:hlinkClick r:id="" action="ppaction://noaction"/>
            </a:endParaRPr>
          </a:p>
          <a:p>
            <a:r>
              <a:rPr lang="en-GB" dirty="0">
                <a:hlinkClick r:id="" action="ppaction://noaction"/>
              </a:rPr>
              <a:t>https://ec.europa.eu/info/funding-tenders/opportunities/docs/2021-2027/horizon/guidance/programme-guide_horizon_en.pdf</a:t>
            </a:r>
            <a:r>
              <a:rPr lang="en-GB" dirty="0"/>
              <a:t> 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086900" y="2993456"/>
            <a:ext cx="664143" cy="7796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458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928408"/>
          </a:xfrm>
        </p:spPr>
        <p:txBody>
          <a:bodyPr/>
          <a:lstStyle/>
          <a:p>
            <a:r>
              <a:rPr lang="en-IE" dirty="0"/>
              <a:t>Model Grant Agreement requirements 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IE" dirty="0"/>
              <a:t>Open access to scientific publications </a:t>
            </a:r>
          </a:p>
          <a:p>
            <a:pPr marL="457200" indent="-457200">
              <a:buAutoNum type="arabicPeriod"/>
            </a:pPr>
            <a:r>
              <a:rPr lang="en-IE" dirty="0"/>
              <a:t>Research Data Management </a:t>
            </a:r>
          </a:p>
          <a:p>
            <a:pPr marL="457200" indent="-457200">
              <a:buAutoNum type="arabicPeriod"/>
            </a:pPr>
            <a:r>
              <a:rPr lang="en-IE" dirty="0"/>
              <a:t>Additional open science practices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8016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2944" y="1481931"/>
            <a:ext cx="11068528" cy="5277188"/>
          </a:xfrm>
        </p:spPr>
        <p:txBody>
          <a:bodyPr/>
          <a:lstStyle/>
          <a:p>
            <a:pPr marL="0" indent="0" algn="just">
              <a:spcBef>
                <a:spcPts val="2400"/>
              </a:spcBef>
              <a:spcAft>
                <a:spcPts val="0"/>
              </a:spcAft>
              <a:buClr>
                <a:srgbClr val="FFC000"/>
              </a:buClr>
              <a:buNone/>
            </a:pPr>
            <a:r>
              <a:rPr lang="en-US" sz="2200" dirty="0" smtClean="0">
                <a:solidFill>
                  <a:srgbClr val="004494"/>
                </a:solidFill>
              </a:rPr>
              <a:t>Beneficiaries must </a:t>
            </a:r>
            <a:r>
              <a:rPr lang="en-US" sz="2200" dirty="0">
                <a:solidFill>
                  <a:srgbClr val="004494"/>
                </a:solidFill>
              </a:rPr>
              <a:t>ensure </a:t>
            </a:r>
            <a:r>
              <a:rPr lang="en-US" sz="2200" b="1" dirty="0" smtClean="0">
                <a:solidFill>
                  <a:srgbClr val="004494"/>
                </a:solidFill>
              </a:rPr>
              <a:t>open access to peer-reviewed scientific publications </a:t>
            </a:r>
            <a:r>
              <a:rPr lang="en-US" sz="2200" dirty="0" smtClean="0">
                <a:solidFill>
                  <a:srgbClr val="004494"/>
                </a:solidFill>
              </a:rPr>
              <a:t>relating </a:t>
            </a:r>
            <a:r>
              <a:rPr lang="en-US" sz="2200" dirty="0">
                <a:solidFill>
                  <a:srgbClr val="004494"/>
                </a:solidFill>
              </a:rPr>
              <a:t>to their results. </a:t>
            </a:r>
            <a:r>
              <a:rPr lang="en-US" sz="2000" dirty="0" smtClean="0">
                <a:solidFill>
                  <a:srgbClr val="004494"/>
                </a:solidFill>
              </a:rPr>
              <a:t>In </a:t>
            </a:r>
            <a:r>
              <a:rPr lang="en-US" sz="2000" dirty="0">
                <a:solidFill>
                  <a:srgbClr val="004494"/>
                </a:solidFill>
              </a:rPr>
              <a:t>particular, </a:t>
            </a:r>
            <a:r>
              <a:rPr lang="en-US" sz="2000" b="1" dirty="0">
                <a:solidFill>
                  <a:srgbClr val="004494"/>
                </a:solidFill>
              </a:rPr>
              <a:t>they must ensure</a:t>
            </a:r>
            <a:r>
              <a:rPr lang="en-US" sz="2000" dirty="0" smtClean="0">
                <a:solidFill>
                  <a:srgbClr val="004494"/>
                </a:solidFill>
              </a:rPr>
              <a:t>:</a:t>
            </a:r>
            <a:endParaRPr lang="en-US" sz="2000" dirty="0">
              <a:solidFill>
                <a:srgbClr val="004494"/>
              </a:solidFill>
            </a:endParaRPr>
          </a:p>
          <a:p>
            <a:pPr lvl="1" algn="just">
              <a:spcBef>
                <a:spcPts val="240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4494"/>
                </a:solidFill>
              </a:rPr>
              <a:t> at </a:t>
            </a:r>
            <a:r>
              <a:rPr lang="en-US" dirty="0">
                <a:solidFill>
                  <a:srgbClr val="004494"/>
                </a:solidFill>
              </a:rPr>
              <a:t>the latest </a:t>
            </a:r>
            <a:r>
              <a:rPr lang="en-US" dirty="0" smtClean="0">
                <a:solidFill>
                  <a:srgbClr val="004494"/>
                </a:solidFill>
              </a:rPr>
              <a:t>upon publication</a:t>
            </a:r>
            <a:r>
              <a:rPr lang="en-US" dirty="0">
                <a:solidFill>
                  <a:srgbClr val="004494"/>
                </a:solidFill>
              </a:rPr>
              <a:t>, </a:t>
            </a:r>
            <a:r>
              <a:rPr lang="en-US" b="1" dirty="0">
                <a:solidFill>
                  <a:srgbClr val="004494"/>
                </a:solidFill>
              </a:rPr>
              <a:t>deposition</a:t>
            </a:r>
            <a:r>
              <a:rPr lang="en-US" dirty="0">
                <a:solidFill>
                  <a:srgbClr val="004494"/>
                </a:solidFill>
              </a:rPr>
              <a:t> of the </a:t>
            </a:r>
            <a:r>
              <a:rPr lang="en-US" dirty="0" smtClean="0">
                <a:solidFill>
                  <a:srgbClr val="004494"/>
                </a:solidFill>
              </a:rPr>
              <a:t>Author Accepted Manuscript </a:t>
            </a:r>
            <a:r>
              <a:rPr lang="en-US" dirty="0">
                <a:solidFill>
                  <a:srgbClr val="004494"/>
                </a:solidFill>
              </a:rPr>
              <a:t>or </a:t>
            </a:r>
            <a:r>
              <a:rPr lang="en-US" dirty="0" smtClean="0">
                <a:solidFill>
                  <a:srgbClr val="004494"/>
                </a:solidFill>
              </a:rPr>
              <a:t>Version of Record </a:t>
            </a:r>
            <a:r>
              <a:rPr lang="en-US" dirty="0">
                <a:solidFill>
                  <a:srgbClr val="004494"/>
                </a:solidFill>
              </a:rPr>
              <a:t>in a trusted repository </a:t>
            </a:r>
            <a:r>
              <a:rPr lang="en-US" dirty="0" smtClean="0">
                <a:solidFill>
                  <a:srgbClr val="004494"/>
                </a:solidFill>
              </a:rPr>
              <a:t>+ </a:t>
            </a:r>
            <a:r>
              <a:rPr lang="en-US" b="1" dirty="0" smtClean="0">
                <a:solidFill>
                  <a:srgbClr val="004494"/>
                </a:solidFill>
              </a:rPr>
              <a:t>immediate open </a:t>
            </a:r>
            <a:r>
              <a:rPr lang="en-US" b="1" dirty="0">
                <a:solidFill>
                  <a:srgbClr val="004494"/>
                </a:solidFill>
              </a:rPr>
              <a:t>access </a:t>
            </a:r>
            <a:r>
              <a:rPr lang="en-US" b="1" dirty="0" smtClean="0">
                <a:solidFill>
                  <a:srgbClr val="004494"/>
                </a:solidFill>
              </a:rPr>
              <a:t>via </a:t>
            </a:r>
            <a:r>
              <a:rPr lang="en-US" b="1" dirty="0">
                <a:solidFill>
                  <a:srgbClr val="004494"/>
                </a:solidFill>
              </a:rPr>
              <a:t>the </a:t>
            </a:r>
            <a:r>
              <a:rPr lang="en-US" b="1" dirty="0" smtClean="0">
                <a:solidFill>
                  <a:srgbClr val="004494"/>
                </a:solidFill>
              </a:rPr>
              <a:t>repository</a:t>
            </a:r>
            <a:r>
              <a:rPr lang="en-US" dirty="0" smtClean="0">
                <a:solidFill>
                  <a:srgbClr val="004494"/>
                </a:solidFill>
              </a:rPr>
              <a:t> </a:t>
            </a:r>
            <a:r>
              <a:rPr lang="en-US" dirty="0">
                <a:solidFill>
                  <a:srgbClr val="004494"/>
                </a:solidFill>
              </a:rPr>
              <a:t>under </a:t>
            </a:r>
            <a:r>
              <a:rPr lang="en-US" dirty="0" smtClean="0">
                <a:solidFill>
                  <a:srgbClr val="004494"/>
                </a:solidFill>
              </a:rPr>
              <a:t>a Creative Commons Attribution license (CC BY) </a:t>
            </a:r>
            <a:r>
              <a:rPr lang="en-US" dirty="0">
                <a:solidFill>
                  <a:srgbClr val="004494"/>
                </a:solidFill>
              </a:rPr>
              <a:t>or </a:t>
            </a:r>
            <a:r>
              <a:rPr lang="en-US" dirty="0" smtClean="0">
                <a:solidFill>
                  <a:srgbClr val="004494"/>
                </a:solidFill>
              </a:rPr>
              <a:t> equivalent</a:t>
            </a:r>
            <a:r>
              <a:rPr lang="en-US" dirty="0">
                <a:solidFill>
                  <a:srgbClr val="004494"/>
                </a:solidFill>
              </a:rPr>
              <a:t> </a:t>
            </a:r>
            <a:r>
              <a:rPr lang="en-US" dirty="0" smtClean="0">
                <a:solidFill>
                  <a:srgbClr val="004494"/>
                </a:solidFill>
              </a:rPr>
              <a:t>(Creative Commons Attribution Non Commercial/Non Derivatives licenses or equivalent are allowed for long-text formats) </a:t>
            </a:r>
            <a:endParaRPr lang="en-US" dirty="0">
              <a:solidFill>
                <a:srgbClr val="004494"/>
              </a:solidFill>
            </a:endParaRPr>
          </a:p>
          <a:p>
            <a:pPr lvl="1" algn="just">
              <a:spcBef>
                <a:spcPts val="240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4494"/>
                </a:solidFill>
              </a:rPr>
              <a:t> </a:t>
            </a:r>
            <a:r>
              <a:rPr lang="en-US" b="1" dirty="0" smtClean="0">
                <a:solidFill>
                  <a:srgbClr val="004494"/>
                </a:solidFill>
              </a:rPr>
              <a:t>information</a:t>
            </a:r>
            <a:r>
              <a:rPr lang="en-US" dirty="0" smtClean="0">
                <a:solidFill>
                  <a:srgbClr val="004494"/>
                </a:solidFill>
              </a:rPr>
              <a:t> via </a:t>
            </a:r>
            <a:r>
              <a:rPr lang="en-US" dirty="0">
                <a:solidFill>
                  <a:srgbClr val="004494"/>
                </a:solidFill>
              </a:rPr>
              <a:t>the repository about any research </a:t>
            </a:r>
            <a:r>
              <a:rPr lang="en-US" dirty="0" smtClean="0">
                <a:solidFill>
                  <a:srgbClr val="004494"/>
                </a:solidFill>
              </a:rPr>
              <a:t>output/tools/instruments </a:t>
            </a:r>
            <a:r>
              <a:rPr lang="en-US" dirty="0">
                <a:solidFill>
                  <a:srgbClr val="004494"/>
                </a:solidFill>
              </a:rPr>
              <a:t>needed to </a:t>
            </a:r>
            <a:r>
              <a:rPr lang="en-US" b="1" dirty="0">
                <a:solidFill>
                  <a:srgbClr val="004494"/>
                </a:solidFill>
              </a:rPr>
              <a:t>validate the conclusions of the scientific </a:t>
            </a:r>
            <a:r>
              <a:rPr lang="en-US" b="1" dirty="0" smtClean="0">
                <a:solidFill>
                  <a:srgbClr val="004494"/>
                </a:solidFill>
              </a:rPr>
              <a:t>publication</a:t>
            </a:r>
          </a:p>
          <a:p>
            <a:pPr marL="0" indent="0" algn="just"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None/>
            </a:pPr>
            <a:endParaRPr lang="en-US" sz="2000" b="1" dirty="0" smtClean="0">
              <a:solidFill>
                <a:srgbClr val="004494"/>
              </a:solidFill>
            </a:endParaRPr>
          </a:p>
          <a:p>
            <a:pPr marL="0" indent="0" algn="just">
              <a:spcBef>
                <a:spcPts val="1800"/>
              </a:spcBef>
              <a:spcAft>
                <a:spcPts val="0"/>
              </a:spcAft>
              <a:buClr>
                <a:srgbClr val="FFC000"/>
              </a:buClr>
              <a:buNone/>
            </a:pPr>
            <a:r>
              <a:rPr lang="en-US" sz="2000" b="1" dirty="0" smtClean="0">
                <a:solidFill>
                  <a:srgbClr val="004494"/>
                </a:solidFill>
              </a:rPr>
              <a:t>Metadata must </a:t>
            </a:r>
            <a:r>
              <a:rPr lang="en-US" sz="2000" b="1" dirty="0">
                <a:solidFill>
                  <a:srgbClr val="004494"/>
                </a:solidFill>
              </a:rPr>
              <a:t>be open </a:t>
            </a:r>
            <a:r>
              <a:rPr lang="en-US" sz="2000" dirty="0">
                <a:solidFill>
                  <a:srgbClr val="004494"/>
                </a:solidFill>
              </a:rPr>
              <a:t>under </a:t>
            </a:r>
            <a:r>
              <a:rPr lang="en-US" sz="2000" dirty="0" smtClean="0">
                <a:solidFill>
                  <a:srgbClr val="004494"/>
                </a:solidFill>
              </a:rPr>
              <a:t>a Creative Commons Public Domain Dedication (CC 0) or equivalent, </a:t>
            </a:r>
            <a:r>
              <a:rPr lang="en-US" sz="2000" b="1" dirty="0">
                <a:solidFill>
                  <a:srgbClr val="004494"/>
                </a:solidFill>
              </a:rPr>
              <a:t>in line with the FAIR principles </a:t>
            </a:r>
            <a:r>
              <a:rPr lang="en-US" sz="2000" dirty="0">
                <a:solidFill>
                  <a:srgbClr val="004494"/>
                </a:solidFill>
              </a:rPr>
              <a:t>and provide information </a:t>
            </a:r>
            <a:r>
              <a:rPr lang="en-US" sz="2000" dirty="0" smtClean="0">
                <a:solidFill>
                  <a:srgbClr val="004494"/>
                </a:solidFill>
              </a:rPr>
              <a:t>about the </a:t>
            </a:r>
            <a:r>
              <a:rPr lang="en-US" sz="2000" dirty="0">
                <a:solidFill>
                  <a:srgbClr val="004494"/>
                </a:solidFill>
              </a:rPr>
              <a:t>licensing </a:t>
            </a:r>
            <a:r>
              <a:rPr lang="en-US" sz="2000" dirty="0" smtClean="0">
                <a:solidFill>
                  <a:srgbClr val="004494"/>
                </a:solidFill>
              </a:rPr>
              <a:t>terms and persistent identifiers, amongst others.</a:t>
            </a: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None/>
            </a:pPr>
            <a:endParaRPr lang="en-US" sz="2200" dirty="0" smtClean="0">
              <a:solidFill>
                <a:srgbClr val="004494"/>
              </a:solidFill>
            </a:endParaRPr>
          </a:p>
          <a:p>
            <a:pPr marL="0" indent="0" algn="just"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None/>
            </a:pPr>
            <a:endParaRPr lang="en-US" sz="2350" b="1" dirty="0">
              <a:solidFill>
                <a:srgbClr val="004494"/>
              </a:solidFill>
            </a:endParaRPr>
          </a:p>
          <a:p>
            <a:pPr marL="457200" lvl="1" indent="0" algn="just"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None/>
            </a:pPr>
            <a:endParaRPr lang="en-US" sz="2400" dirty="0">
              <a:solidFill>
                <a:srgbClr val="00449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721" y="191030"/>
            <a:ext cx="10515600" cy="782357"/>
          </a:xfrm>
        </p:spPr>
        <p:txBody>
          <a:bodyPr/>
          <a:lstStyle/>
          <a:p>
            <a:r>
              <a:rPr lang="en-IE" dirty="0" smtClean="0"/>
              <a:t>1. Open access to publications (1/2) 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747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0622" y="1493860"/>
            <a:ext cx="10905699" cy="4051503"/>
          </a:xfrm>
        </p:spPr>
        <p:txBody>
          <a:bodyPr/>
          <a:lstStyle/>
          <a:p>
            <a:pPr marL="0" indent="0" algn="just"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None/>
            </a:pPr>
            <a:endParaRPr lang="en-US" b="1" dirty="0" smtClean="0">
              <a:solidFill>
                <a:srgbClr val="004494"/>
              </a:solidFill>
            </a:endParaRPr>
          </a:p>
          <a:p>
            <a:pPr lvl="0"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4494"/>
                </a:solidFill>
              </a:rPr>
              <a:t> </a:t>
            </a:r>
            <a:r>
              <a:rPr lang="en-US" dirty="0">
                <a:solidFill>
                  <a:srgbClr val="004494"/>
                </a:solidFill>
              </a:rPr>
              <a:t> Beneficiaries (or authors) </a:t>
            </a:r>
            <a:r>
              <a:rPr lang="en-US" b="1" dirty="0">
                <a:solidFill>
                  <a:srgbClr val="004494"/>
                </a:solidFill>
              </a:rPr>
              <a:t>must retain sufficient intellectual property rights </a:t>
            </a:r>
            <a:r>
              <a:rPr lang="en-US" dirty="0">
                <a:solidFill>
                  <a:srgbClr val="004494"/>
                </a:solidFill>
              </a:rPr>
              <a:t>to comply with the </a:t>
            </a:r>
            <a:r>
              <a:rPr lang="en-US" dirty="0" smtClean="0">
                <a:solidFill>
                  <a:srgbClr val="004494"/>
                </a:solidFill>
              </a:rPr>
              <a:t>open access </a:t>
            </a:r>
            <a:r>
              <a:rPr lang="en-US" dirty="0">
                <a:solidFill>
                  <a:srgbClr val="004494"/>
                </a:solidFill>
              </a:rPr>
              <a:t>requirements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None/>
            </a:pPr>
            <a:endParaRPr lang="en-US" dirty="0" smtClean="0">
              <a:solidFill>
                <a:srgbClr val="004494"/>
              </a:solidFill>
            </a:endParaRPr>
          </a:p>
          <a:p>
            <a:pPr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4494"/>
                </a:solidFill>
              </a:rPr>
              <a:t>Publication </a:t>
            </a:r>
            <a:r>
              <a:rPr lang="en-US" dirty="0">
                <a:solidFill>
                  <a:srgbClr val="004494"/>
                </a:solidFill>
              </a:rPr>
              <a:t>in venue of </a:t>
            </a:r>
            <a:r>
              <a:rPr lang="en-US" dirty="0" smtClean="0">
                <a:solidFill>
                  <a:srgbClr val="004494"/>
                </a:solidFill>
              </a:rPr>
              <a:t>their choice but </a:t>
            </a:r>
            <a:r>
              <a:rPr lang="en-US" b="1" dirty="0">
                <a:solidFill>
                  <a:srgbClr val="004494"/>
                </a:solidFill>
              </a:rPr>
              <a:t>publication fees are reimbursable only if publishing venue is full open access </a:t>
            </a:r>
            <a:r>
              <a:rPr lang="en-US" dirty="0">
                <a:solidFill>
                  <a:srgbClr val="004494"/>
                </a:solidFill>
              </a:rPr>
              <a:t>(publication fees in </a:t>
            </a:r>
            <a:r>
              <a:rPr lang="en-US" dirty="0" smtClean="0">
                <a:solidFill>
                  <a:srgbClr val="004494"/>
                </a:solidFill>
              </a:rPr>
              <a:t>hybrid venues are </a:t>
            </a:r>
            <a:r>
              <a:rPr lang="en-US" dirty="0">
                <a:solidFill>
                  <a:srgbClr val="004494"/>
                </a:solidFill>
              </a:rPr>
              <a:t>not reimbursed</a:t>
            </a:r>
            <a:r>
              <a:rPr lang="en-US" dirty="0" smtClean="0">
                <a:solidFill>
                  <a:srgbClr val="004494"/>
                </a:solidFill>
              </a:rPr>
              <a:t>)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None/>
            </a:pPr>
            <a:endParaRPr lang="en-US" dirty="0" smtClean="0">
              <a:solidFill>
                <a:srgbClr val="004494"/>
              </a:solidFill>
            </a:endParaRPr>
          </a:p>
          <a:p>
            <a:pPr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4494"/>
                </a:solidFill>
              </a:rPr>
              <a:t>Beneficiaries </a:t>
            </a:r>
            <a:r>
              <a:rPr lang="en-US" dirty="0" smtClean="0">
                <a:solidFill>
                  <a:srgbClr val="004494"/>
                </a:solidFill>
              </a:rPr>
              <a:t>have </a:t>
            </a:r>
            <a:r>
              <a:rPr lang="en-US" dirty="0">
                <a:solidFill>
                  <a:srgbClr val="004494"/>
                </a:solidFill>
              </a:rPr>
              <a:t>the possibility to publish at no costs in </a:t>
            </a:r>
            <a:r>
              <a:rPr lang="en-US" b="1" u="sng" dirty="0">
                <a:solidFill>
                  <a:srgbClr val="004494"/>
                </a:solidFill>
                <a:hlinkClick r:id="rId4"/>
              </a:rPr>
              <a:t>Open Research Europe</a:t>
            </a:r>
            <a:r>
              <a:rPr lang="en-US" dirty="0">
                <a:solidFill>
                  <a:srgbClr val="004494"/>
                </a:solidFill>
              </a:rPr>
              <a:t>, the European Commission open access publishing </a:t>
            </a:r>
            <a:r>
              <a:rPr lang="en-US" dirty="0" smtClean="0">
                <a:solidFill>
                  <a:srgbClr val="004494"/>
                </a:solidFill>
              </a:rPr>
              <a:t>platform</a:t>
            </a:r>
            <a:endParaRPr lang="en-GB" dirty="0">
              <a:solidFill>
                <a:srgbClr val="004494"/>
              </a:solidFill>
            </a:endParaRPr>
          </a:p>
          <a:p>
            <a:pPr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srgbClr val="004494"/>
              </a:solidFill>
            </a:endParaRPr>
          </a:p>
          <a:p>
            <a:pPr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4494"/>
              </a:solidFill>
            </a:endParaRPr>
          </a:p>
          <a:p>
            <a:pPr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Ø"/>
            </a:pPr>
            <a:endParaRPr lang="en-US" dirty="0">
              <a:solidFill>
                <a:srgbClr val="004494"/>
              </a:solidFill>
            </a:endParaRPr>
          </a:p>
          <a:p>
            <a:pPr marL="0" indent="0" algn="just">
              <a:spcBef>
                <a:spcPts val="600"/>
              </a:spcBef>
              <a:spcAft>
                <a:spcPts val="0"/>
              </a:spcAft>
              <a:buClr>
                <a:srgbClr val="FFC000"/>
              </a:buClr>
              <a:buNone/>
            </a:pPr>
            <a:endParaRPr lang="en-US" sz="2200" dirty="0" smtClean="0">
              <a:solidFill>
                <a:srgbClr val="004494"/>
              </a:solidFill>
            </a:endParaRPr>
          </a:p>
          <a:p>
            <a:pPr marL="0" indent="0" algn="just"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None/>
            </a:pPr>
            <a:endParaRPr lang="en-US" sz="2350" b="1" dirty="0">
              <a:solidFill>
                <a:srgbClr val="004494"/>
              </a:solidFill>
            </a:endParaRPr>
          </a:p>
          <a:p>
            <a:pPr marL="457200" lvl="1" indent="0" algn="just"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None/>
            </a:pPr>
            <a:endParaRPr lang="en-US" sz="2400" dirty="0">
              <a:solidFill>
                <a:srgbClr val="00449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721" y="278579"/>
            <a:ext cx="10515600" cy="782357"/>
          </a:xfrm>
        </p:spPr>
        <p:txBody>
          <a:bodyPr/>
          <a:lstStyle/>
          <a:p>
            <a:r>
              <a:rPr lang="en-IE" dirty="0" smtClean="0"/>
              <a:t>Open access to publications (2/2) 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272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33247" y="-154983"/>
            <a:ext cx="10515600" cy="1040134"/>
          </a:xfrm>
        </p:spPr>
        <p:txBody>
          <a:bodyPr/>
          <a:lstStyle/>
          <a:p>
            <a:r>
              <a:rPr lang="en-US" dirty="0" smtClean="0"/>
              <a:t>2. Research data management (1/2)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7254" y="1159119"/>
            <a:ext cx="11484243" cy="5897599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>
                <a:solidFill>
                  <a:srgbClr val="004494"/>
                </a:solidFill>
              </a:rPr>
              <a:t>Beneficiaries </a:t>
            </a:r>
            <a:r>
              <a:rPr lang="en-US" sz="2200" b="1" dirty="0" smtClean="0">
                <a:solidFill>
                  <a:srgbClr val="004494"/>
                </a:solidFill>
              </a:rPr>
              <a:t>must </a:t>
            </a:r>
            <a:r>
              <a:rPr lang="en-US" sz="2200" b="1" dirty="0">
                <a:solidFill>
                  <a:srgbClr val="004494"/>
                </a:solidFill>
              </a:rPr>
              <a:t>manage the digital research data </a:t>
            </a:r>
            <a:r>
              <a:rPr lang="en-US" sz="2200" dirty="0">
                <a:solidFill>
                  <a:srgbClr val="004494"/>
                </a:solidFill>
              </a:rPr>
              <a:t>generated in the </a:t>
            </a:r>
            <a:r>
              <a:rPr lang="en-US" sz="2200" dirty="0" smtClean="0">
                <a:solidFill>
                  <a:srgbClr val="004494"/>
                </a:solidFill>
              </a:rPr>
              <a:t>action responsibly</a:t>
            </a:r>
            <a:r>
              <a:rPr lang="en-US" sz="2200" dirty="0">
                <a:solidFill>
                  <a:srgbClr val="004494"/>
                </a:solidFill>
              </a:rPr>
              <a:t>, </a:t>
            </a:r>
            <a:r>
              <a:rPr lang="en-US" sz="2200" b="1" dirty="0">
                <a:solidFill>
                  <a:srgbClr val="004494"/>
                </a:solidFill>
              </a:rPr>
              <a:t>in line with the </a:t>
            </a:r>
            <a:r>
              <a:rPr lang="en-US" sz="2200" b="1" dirty="0" smtClean="0">
                <a:solidFill>
                  <a:srgbClr val="004494"/>
                </a:solidFill>
              </a:rPr>
              <a:t>FAIR (“Findable”, “Accessible”, “Interoperable”, Reusable”)</a:t>
            </a:r>
            <a:r>
              <a:rPr lang="en-US" sz="2200" dirty="0" smtClean="0">
                <a:solidFill>
                  <a:srgbClr val="004494"/>
                </a:solidFill>
              </a:rPr>
              <a:t> </a:t>
            </a:r>
            <a:r>
              <a:rPr lang="en-US" sz="2200" dirty="0">
                <a:solidFill>
                  <a:srgbClr val="004494"/>
                </a:solidFill>
              </a:rPr>
              <a:t>principles </a:t>
            </a:r>
            <a:r>
              <a:rPr lang="en-US" sz="2200" dirty="0" smtClean="0">
                <a:solidFill>
                  <a:srgbClr val="004494"/>
                </a:solidFill>
              </a:rPr>
              <a:t>and:  </a:t>
            </a:r>
            <a:endParaRPr lang="en-US" sz="2200" dirty="0">
              <a:solidFill>
                <a:srgbClr val="004494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4494"/>
                </a:solidFill>
              </a:rPr>
              <a:t> establish + regularly update a </a:t>
            </a:r>
            <a:r>
              <a:rPr lang="en-US" b="1" dirty="0">
                <a:solidFill>
                  <a:srgbClr val="004494"/>
                </a:solidFill>
              </a:rPr>
              <a:t>data management plan </a:t>
            </a:r>
            <a:r>
              <a:rPr lang="en-US" dirty="0">
                <a:solidFill>
                  <a:srgbClr val="004494"/>
                </a:solidFill>
              </a:rPr>
              <a:t>(‘DMP’) </a:t>
            </a:r>
            <a:r>
              <a:rPr lang="en-US" dirty="0" smtClean="0">
                <a:solidFill>
                  <a:srgbClr val="004494"/>
                </a:solidFill>
              </a:rPr>
              <a:t>for generated (and/or collected) data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4494"/>
                </a:solidFill>
              </a:rPr>
              <a:t> as </a:t>
            </a:r>
            <a:r>
              <a:rPr lang="en-US" dirty="0">
                <a:solidFill>
                  <a:srgbClr val="004494"/>
                </a:solidFill>
              </a:rPr>
              <a:t>soon as possible and within the deadlines set out in the DMP, </a:t>
            </a:r>
            <a:r>
              <a:rPr lang="en-US" b="1" dirty="0">
                <a:solidFill>
                  <a:srgbClr val="004494"/>
                </a:solidFill>
              </a:rPr>
              <a:t>deposit </a:t>
            </a:r>
            <a:r>
              <a:rPr lang="en-US" dirty="0">
                <a:solidFill>
                  <a:srgbClr val="004494"/>
                </a:solidFill>
              </a:rPr>
              <a:t>the data in a trusted </a:t>
            </a:r>
            <a:r>
              <a:rPr lang="en-US" dirty="0" smtClean="0">
                <a:solidFill>
                  <a:srgbClr val="004494"/>
                </a:solidFill>
              </a:rPr>
              <a:t>repository (federated </a:t>
            </a:r>
            <a:r>
              <a:rPr lang="en-US" dirty="0">
                <a:solidFill>
                  <a:srgbClr val="004494"/>
                </a:solidFill>
              </a:rPr>
              <a:t>in the EOSC </a:t>
            </a:r>
            <a:r>
              <a:rPr lang="en-US" dirty="0" smtClean="0">
                <a:solidFill>
                  <a:srgbClr val="004494"/>
                </a:solidFill>
              </a:rPr>
              <a:t>if required in the call conditions) </a:t>
            </a:r>
            <a:r>
              <a:rPr lang="en-US" b="1" dirty="0" smtClean="0">
                <a:solidFill>
                  <a:srgbClr val="004494"/>
                </a:solidFill>
              </a:rPr>
              <a:t>+</a:t>
            </a:r>
            <a:r>
              <a:rPr lang="en-US" dirty="0" smtClean="0">
                <a:solidFill>
                  <a:srgbClr val="004494"/>
                </a:solidFill>
              </a:rPr>
              <a:t> </a:t>
            </a:r>
            <a:r>
              <a:rPr lang="en-US" b="1" dirty="0" smtClean="0">
                <a:solidFill>
                  <a:srgbClr val="004494"/>
                </a:solidFill>
              </a:rPr>
              <a:t>ensure open access under CC BY, CC 0 or equivalent, </a:t>
            </a:r>
            <a:r>
              <a:rPr lang="en-US" b="1" dirty="0">
                <a:solidFill>
                  <a:srgbClr val="004494"/>
                </a:solidFill>
              </a:rPr>
              <a:t>following the principle ‘as open as possible as closed as necessary</a:t>
            </a:r>
            <a:r>
              <a:rPr lang="en-US" b="1" dirty="0" smtClean="0">
                <a:solidFill>
                  <a:srgbClr val="004494"/>
                </a:solidFill>
              </a:rPr>
              <a:t>’</a:t>
            </a:r>
            <a:endParaRPr lang="en-US" b="1" dirty="0">
              <a:solidFill>
                <a:srgbClr val="004494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4494"/>
                </a:solidFill>
              </a:rPr>
              <a:t> provide </a:t>
            </a:r>
            <a:r>
              <a:rPr lang="en-US" dirty="0">
                <a:solidFill>
                  <a:srgbClr val="004494"/>
                </a:solidFill>
              </a:rPr>
              <a:t>information </a:t>
            </a:r>
            <a:r>
              <a:rPr lang="en-US" dirty="0" smtClean="0">
                <a:solidFill>
                  <a:srgbClr val="004494"/>
                </a:solidFill>
              </a:rPr>
              <a:t>via the repository about </a:t>
            </a:r>
            <a:r>
              <a:rPr lang="en-US" dirty="0">
                <a:solidFill>
                  <a:srgbClr val="004494"/>
                </a:solidFill>
              </a:rPr>
              <a:t>any </a:t>
            </a:r>
            <a:r>
              <a:rPr lang="en-US" dirty="0" smtClean="0">
                <a:solidFill>
                  <a:srgbClr val="004494"/>
                </a:solidFill>
              </a:rPr>
              <a:t>research output/tools/instruments </a:t>
            </a:r>
            <a:r>
              <a:rPr lang="en-US" dirty="0">
                <a:solidFill>
                  <a:srgbClr val="004494"/>
                </a:solidFill>
              </a:rPr>
              <a:t>needed to </a:t>
            </a:r>
            <a:r>
              <a:rPr lang="en-US" b="1" dirty="0">
                <a:solidFill>
                  <a:srgbClr val="004494"/>
                </a:solidFill>
              </a:rPr>
              <a:t>re-use or validate the </a:t>
            </a:r>
            <a:r>
              <a:rPr lang="en-US" b="1" dirty="0" smtClean="0">
                <a:solidFill>
                  <a:srgbClr val="004494"/>
                </a:solidFill>
              </a:rPr>
              <a:t>data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4494"/>
                </a:solidFill>
              </a:rPr>
              <a:t>Metadata must </a:t>
            </a:r>
            <a:r>
              <a:rPr lang="en-US" sz="2000" b="1" dirty="0">
                <a:solidFill>
                  <a:srgbClr val="004494"/>
                </a:solidFill>
              </a:rPr>
              <a:t>be open </a:t>
            </a:r>
            <a:r>
              <a:rPr lang="en-US" sz="2000" dirty="0">
                <a:solidFill>
                  <a:srgbClr val="004494"/>
                </a:solidFill>
              </a:rPr>
              <a:t>under CC 0 or equivalent (</a:t>
            </a:r>
            <a:r>
              <a:rPr lang="en-US" sz="2000" u="sng" dirty="0">
                <a:solidFill>
                  <a:srgbClr val="004494"/>
                </a:solidFill>
              </a:rPr>
              <a:t>to the extent </a:t>
            </a:r>
            <a:r>
              <a:rPr lang="en-US" sz="2000" dirty="0">
                <a:solidFill>
                  <a:srgbClr val="004494"/>
                </a:solidFill>
              </a:rPr>
              <a:t>legitimate interests or constraints are safeguarded), </a:t>
            </a:r>
            <a:r>
              <a:rPr lang="en-US" sz="2000" b="1" dirty="0">
                <a:solidFill>
                  <a:srgbClr val="004494"/>
                </a:solidFill>
              </a:rPr>
              <a:t>in line with the FAIR principles </a:t>
            </a:r>
            <a:r>
              <a:rPr lang="en-US" sz="2000" dirty="0">
                <a:solidFill>
                  <a:srgbClr val="004494"/>
                </a:solidFill>
              </a:rPr>
              <a:t>and provide information </a:t>
            </a:r>
            <a:r>
              <a:rPr lang="en-US" sz="2000" dirty="0" smtClean="0">
                <a:solidFill>
                  <a:srgbClr val="004494"/>
                </a:solidFill>
              </a:rPr>
              <a:t>about the </a:t>
            </a:r>
            <a:r>
              <a:rPr lang="en-US" sz="2000" dirty="0">
                <a:solidFill>
                  <a:srgbClr val="004494"/>
                </a:solidFill>
              </a:rPr>
              <a:t>licensing </a:t>
            </a:r>
            <a:r>
              <a:rPr lang="en-US" sz="2000" dirty="0" smtClean="0">
                <a:solidFill>
                  <a:srgbClr val="004494"/>
                </a:solidFill>
              </a:rPr>
              <a:t>terms and persistent identifiers, amongst others. </a:t>
            </a:r>
            <a:endParaRPr lang="en-GB" sz="2000" dirty="0">
              <a:solidFill>
                <a:srgbClr val="004494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668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004494"/>
                </a:solidFill>
              </a:rPr>
              <a:t>There are exceptions to open access to research data.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4494"/>
                </a:solidFill>
              </a:rPr>
              <a:t>Data may be kept closed if:</a:t>
            </a:r>
          </a:p>
          <a:p>
            <a:r>
              <a:rPr lang="en-GB" dirty="0" smtClean="0">
                <a:solidFill>
                  <a:srgbClr val="004494"/>
                </a:solidFill>
              </a:rPr>
              <a:t>providing </a:t>
            </a:r>
            <a:r>
              <a:rPr lang="en-GB" dirty="0">
                <a:solidFill>
                  <a:srgbClr val="004494"/>
                </a:solidFill>
              </a:rPr>
              <a:t>open access is against the </a:t>
            </a:r>
            <a:r>
              <a:rPr lang="en-GB" b="1" dirty="0">
                <a:solidFill>
                  <a:srgbClr val="004494"/>
                </a:solidFill>
              </a:rPr>
              <a:t>beneficiary’s legitimate interests</a:t>
            </a:r>
            <a:r>
              <a:rPr lang="en-GB" dirty="0">
                <a:solidFill>
                  <a:srgbClr val="004494"/>
                </a:solidFill>
              </a:rPr>
              <a:t>, including regarding commercial exploitation; </a:t>
            </a:r>
          </a:p>
          <a:p>
            <a:r>
              <a:rPr lang="en-GB" dirty="0" smtClean="0">
                <a:solidFill>
                  <a:srgbClr val="004494"/>
                </a:solidFill>
              </a:rPr>
              <a:t>it </a:t>
            </a:r>
            <a:r>
              <a:rPr lang="en-GB" dirty="0">
                <a:solidFill>
                  <a:srgbClr val="004494"/>
                </a:solidFill>
              </a:rPr>
              <a:t>is contrary to </a:t>
            </a:r>
            <a:r>
              <a:rPr lang="en-GB" b="1" dirty="0">
                <a:solidFill>
                  <a:srgbClr val="004494"/>
                </a:solidFill>
              </a:rPr>
              <a:t>any other constraints</a:t>
            </a:r>
            <a:r>
              <a:rPr lang="en-GB" dirty="0">
                <a:solidFill>
                  <a:srgbClr val="004494"/>
                </a:solidFill>
              </a:rPr>
              <a:t>, such as data protection rules, privacy, confidentiality, trade secrets, Union </a:t>
            </a:r>
            <a:r>
              <a:rPr lang="en-GB" dirty="0" smtClean="0">
                <a:solidFill>
                  <a:srgbClr val="004494"/>
                </a:solidFill>
              </a:rPr>
              <a:t>competitive interests</a:t>
            </a:r>
            <a:r>
              <a:rPr lang="en-GB" dirty="0">
                <a:solidFill>
                  <a:srgbClr val="004494"/>
                </a:solidFill>
              </a:rPr>
              <a:t>, security rules, intellectual property rights or would be </a:t>
            </a:r>
            <a:r>
              <a:rPr lang="en-GB" b="1" dirty="0">
                <a:solidFill>
                  <a:srgbClr val="004494"/>
                </a:solidFill>
              </a:rPr>
              <a:t>against other obligations </a:t>
            </a:r>
            <a:r>
              <a:rPr lang="en-GB" dirty="0">
                <a:solidFill>
                  <a:srgbClr val="004494"/>
                </a:solidFill>
              </a:rPr>
              <a:t>under the Grant Agreement</a:t>
            </a:r>
            <a:r>
              <a:rPr lang="en-GB" dirty="0" smtClean="0">
                <a:solidFill>
                  <a:srgbClr val="004494"/>
                </a:solidFill>
              </a:rPr>
              <a:t>.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Research data management (2/2)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21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954568c4-943d-4844-8e5f-787791c788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1b3aee02-91ef-4adf-942e-4fd810b21e2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1b3aee02-91ef-4adf-942e-4fd810b21e2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1b3aee02-91ef-4adf-942e-4fd810b21e2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SYNC_SLIDE_GUID" val="a007aac3-65b8-4e2d-994a-44d2bc7e38f7"/>
</p:tagLst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2271</TotalTime>
  <Words>1327</Words>
  <Application>Microsoft Office PowerPoint</Application>
  <PresentationFormat>Widescreen</PresentationFormat>
  <Paragraphs>121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Office Theme</vt:lpstr>
      <vt:lpstr>Open Science in Horizon Europe</vt:lpstr>
      <vt:lpstr>Open science and why we need it</vt:lpstr>
      <vt:lpstr>Main novelties in Horizon Europe</vt:lpstr>
      <vt:lpstr>Horizon Europe Programme Guide</vt:lpstr>
      <vt:lpstr>Model Grant Agreement requirements </vt:lpstr>
      <vt:lpstr>1. Open access to publications (1/2) </vt:lpstr>
      <vt:lpstr>Open access to publications (2/2) </vt:lpstr>
      <vt:lpstr>2. Research data management (1/2)</vt:lpstr>
      <vt:lpstr>Research data management (2/2)</vt:lpstr>
      <vt:lpstr>Trusted repositories under Horizon Europe</vt:lpstr>
      <vt:lpstr>3. Additional Open Science practices  </vt:lpstr>
      <vt:lpstr>Open Research Europe (ORE)</vt:lpstr>
      <vt:lpstr>Open Research Europe (ORE)</vt:lpstr>
      <vt:lpstr>Overview of the model</vt:lpstr>
      <vt:lpstr>PowerPoint Presentation</vt:lpstr>
      <vt:lpstr>Supporting research across all disciplines</vt:lpstr>
      <vt:lpstr>Publish throughout the project</vt:lpstr>
      <vt:lpstr>PowerPoint Presentation</vt:lpstr>
      <vt:lpstr>Benefits</vt:lpstr>
      <vt:lpstr>ORE resources </vt:lpstr>
      <vt:lpstr>Thank you!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Science in Horizon Europe</dc:title>
  <dc:creator>LOPEZ DE SAN ROMAN Alea (RTD)</dc:creator>
  <cp:lastModifiedBy>TSOUKALA Victoria (RTD)</cp:lastModifiedBy>
  <cp:revision>115</cp:revision>
  <cp:lastPrinted>2021-06-30T10:35:23Z</cp:lastPrinted>
  <dcterms:created xsi:type="dcterms:W3CDTF">2021-06-13T12:35:28Z</dcterms:created>
  <dcterms:modified xsi:type="dcterms:W3CDTF">2023-01-31T19:03:12Z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2022-09-26T18:57:26Z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5df5a118-c8f1-42ff-bfb9-eac8277276d8</vt:lpwstr>
  </property>
  <property fmtid="{D5CDD505-2E9C-101B-9397-08002B2CF9AE}" pid="8" name="MSIP_Label_6bd9ddd1-4d20-43f6-abfa-fc3c07406f94_ContentBits">
    <vt:lpwstr>0</vt:lpwstr>
  </property>
</Properties>
</file>